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8" r:id="rId3"/>
  </p:sldIdLst>
  <p:sldSz cx="32399288" cy="39600188"/>
  <p:notesSz cx="6669088" cy="9928225"/>
  <p:defaultTextStyle>
    <a:defPPr>
      <a:defRPr lang="en-US"/>
    </a:defPPr>
    <a:lvl1pPr marL="0" algn="l" defTabSz="3628759" rtl="0" eaLnBrk="1" latinLnBrk="0" hangingPunct="1">
      <a:defRPr sz="7143" kern="1200">
        <a:solidFill>
          <a:schemeClr val="tx1"/>
        </a:solidFill>
        <a:latin typeface="+mn-lt"/>
        <a:ea typeface="+mn-ea"/>
        <a:cs typeface="+mn-cs"/>
      </a:defRPr>
    </a:lvl1pPr>
    <a:lvl2pPr marL="1814380" algn="l" defTabSz="3628759" rtl="0" eaLnBrk="1" latinLnBrk="0" hangingPunct="1">
      <a:defRPr sz="7143" kern="1200">
        <a:solidFill>
          <a:schemeClr val="tx1"/>
        </a:solidFill>
        <a:latin typeface="+mn-lt"/>
        <a:ea typeface="+mn-ea"/>
        <a:cs typeface="+mn-cs"/>
      </a:defRPr>
    </a:lvl2pPr>
    <a:lvl3pPr marL="3628759" algn="l" defTabSz="3628759" rtl="0" eaLnBrk="1" latinLnBrk="0" hangingPunct="1">
      <a:defRPr sz="7143" kern="1200">
        <a:solidFill>
          <a:schemeClr val="tx1"/>
        </a:solidFill>
        <a:latin typeface="+mn-lt"/>
        <a:ea typeface="+mn-ea"/>
        <a:cs typeface="+mn-cs"/>
      </a:defRPr>
    </a:lvl3pPr>
    <a:lvl4pPr marL="5443141" algn="l" defTabSz="3628759" rtl="0" eaLnBrk="1" latinLnBrk="0" hangingPunct="1">
      <a:defRPr sz="7143" kern="1200">
        <a:solidFill>
          <a:schemeClr val="tx1"/>
        </a:solidFill>
        <a:latin typeface="+mn-lt"/>
        <a:ea typeface="+mn-ea"/>
        <a:cs typeface="+mn-cs"/>
      </a:defRPr>
    </a:lvl4pPr>
    <a:lvl5pPr marL="7257521" algn="l" defTabSz="3628759" rtl="0" eaLnBrk="1" latinLnBrk="0" hangingPunct="1">
      <a:defRPr sz="7143" kern="1200">
        <a:solidFill>
          <a:schemeClr val="tx1"/>
        </a:solidFill>
        <a:latin typeface="+mn-lt"/>
        <a:ea typeface="+mn-ea"/>
        <a:cs typeface="+mn-cs"/>
      </a:defRPr>
    </a:lvl5pPr>
    <a:lvl6pPr marL="9071900" algn="l" defTabSz="3628759" rtl="0" eaLnBrk="1" latinLnBrk="0" hangingPunct="1">
      <a:defRPr sz="7143" kern="1200">
        <a:solidFill>
          <a:schemeClr val="tx1"/>
        </a:solidFill>
        <a:latin typeface="+mn-lt"/>
        <a:ea typeface="+mn-ea"/>
        <a:cs typeface="+mn-cs"/>
      </a:defRPr>
    </a:lvl6pPr>
    <a:lvl7pPr marL="10886280" algn="l" defTabSz="3628759" rtl="0" eaLnBrk="1" latinLnBrk="0" hangingPunct="1">
      <a:defRPr sz="7143" kern="1200">
        <a:solidFill>
          <a:schemeClr val="tx1"/>
        </a:solidFill>
        <a:latin typeface="+mn-lt"/>
        <a:ea typeface="+mn-ea"/>
        <a:cs typeface="+mn-cs"/>
      </a:defRPr>
    </a:lvl7pPr>
    <a:lvl8pPr marL="12700660" algn="l" defTabSz="3628759" rtl="0" eaLnBrk="1" latinLnBrk="0" hangingPunct="1">
      <a:defRPr sz="7143" kern="1200">
        <a:solidFill>
          <a:schemeClr val="tx1"/>
        </a:solidFill>
        <a:latin typeface="+mn-lt"/>
        <a:ea typeface="+mn-ea"/>
        <a:cs typeface="+mn-cs"/>
      </a:defRPr>
    </a:lvl8pPr>
    <a:lvl9pPr marL="14515040" algn="l" defTabSz="3628759" rtl="0" eaLnBrk="1" latinLnBrk="0" hangingPunct="1">
      <a:defRPr sz="714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72" userDrawn="1">
          <p15:clr>
            <a:srgbClr val="A4A3A4"/>
          </p15:clr>
        </p15:guide>
        <p15:guide id="2" pos="1020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40"/>
    <p:restoredTop sz="95934"/>
  </p:normalViewPr>
  <p:slideViewPr>
    <p:cSldViewPr snapToGrid="0" snapToObjects="1">
      <p:cViewPr>
        <p:scale>
          <a:sx n="50" d="100"/>
          <a:sy n="50" d="100"/>
        </p:scale>
        <p:origin x="-402" y="-7194"/>
      </p:cViewPr>
      <p:guideLst>
        <p:guide orient="horz" pos="12472"/>
        <p:guide pos="1020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51" y="6480867"/>
            <a:ext cx="27539395" cy="1378673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4" y="20799270"/>
            <a:ext cx="24299467" cy="9560876"/>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59653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909568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3" y="2108347"/>
            <a:ext cx="6986096" cy="335593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4" y="2108347"/>
            <a:ext cx="20553298" cy="335593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116141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686557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9872561"/>
            <a:ext cx="27944386" cy="16472575"/>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6500971"/>
            <a:ext cx="27944386" cy="8662538"/>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328590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5"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3"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F384D3-BD68-D045-BB96-14DF123A789F}"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8010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108354"/>
            <a:ext cx="27944386" cy="765420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9707550"/>
            <a:ext cx="13706416"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4465070"/>
            <a:ext cx="13706416"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3" y="9707550"/>
            <a:ext cx="13773918"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3" y="14465070"/>
            <a:ext cx="13773918"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F384D3-BD68-D045-BB96-14DF123A789F}" type="datetimeFigureOut">
              <a:rPr lang="en-US" smtClean="0"/>
              <a:t>5/19/2026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079284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F384D3-BD68-D045-BB96-14DF123A789F}" type="datetimeFigureOut">
              <a:rPr lang="en-US" smtClean="0"/>
              <a:t>5/19/2026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528346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384D3-BD68-D045-BB96-14DF123A789F}" type="datetimeFigureOut">
              <a:rPr lang="en-US" smtClean="0"/>
              <a:t>5/19/2026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77198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20" y="5701705"/>
            <a:ext cx="16402139" cy="28141800"/>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403083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20" y="5701705"/>
            <a:ext cx="16402139" cy="28141800"/>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6349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2" y="2108354"/>
            <a:ext cx="27944386" cy="765420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2" y="10541718"/>
            <a:ext cx="27944386" cy="251259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36703519"/>
            <a:ext cx="7289840" cy="2108343"/>
          </a:xfrm>
          <a:prstGeom prst="rect">
            <a:avLst/>
          </a:prstGeom>
        </p:spPr>
        <p:txBody>
          <a:bodyPr vert="horz" lIns="91440" tIns="45720" rIns="91440" bIns="45720" rtlCol="0" anchor="ctr"/>
          <a:lstStyle>
            <a:lvl1pPr algn="l">
              <a:defRPr sz="4252">
                <a:solidFill>
                  <a:schemeClr val="tx1">
                    <a:tint val="75000"/>
                  </a:schemeClr>
                </a:solidFill>
              </a:defRPr>
            </a:lvl1pPr>
          </a:lstStyle>
          <a:p>
            <a:fld id="{CEF384D3-BD68-D045-BB96-14DF123A789F}" type="datetimeFigureOut">
              <a:rPr lang="en-US" smtClean="0"/>
              <a:t>5/19/2026</a:t>
            </a:fld>
            <a:endParaRPr lang="en-US"/>
          </a:p>
        </p:txBody>
      </p:sp>
      <p:sp>
        <p:nvSpPr>
          <p:cNvPr id="5" name="Footer Placeholder 4"/>
          <p:cNvSpPr>
            <a:spLocks noGrp="1"/>
          </p:cNvSpPr>
          <p:nvPr>
            <p:ph type="ftr" sz="quarter" idx="3"/>
          </p:nvPr>
        </p:nvSpPr>
        <p:spPr>
          <a:xfrm>
            <a:off x="10732265" y="36703519"/>
            <a:ext cx="10934760" cy="2108343"/>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2881997" y="36703519"/>
            <a:ext cx="7289840" cy="2108343"/>
          </a:xfrm>
          <a:prstGeom prst="rect">
            <a:avLst/>
          </a:prstGeom>
        </p:spPr>
        <p:txBody>
          <a:bodyPr vert="horz" lIns="91440" tIns="45720" rIns="91440" bIns="45720" rtlCol="0" anchor="ctr"/>
          <a:lstStyle>
            <a:lvl1pPr algn="r">
              <a:defRPr sz="4252">
                <a:solidFill>
                  <a:schemeClr val="tx1">
                    <a:tint val="75000"/>
                  </a:schemeClr>
                </a:solidFill>
              </a:defRPr>
            </a:lvl1pPr>
          </a:lstStyle>
          <a:p>
            <a:fld id="{F6206C09-6F33-3B4A-ACD9-EC8B621BEFB0}" type="slidenum">
              <a:rPr lang="en-US" smtClean="0"/>
              <a:t>‹#›</a:t>
            </a:fld>
            <a:endParaRPr lang="en-US"/>
          </a:p>
        </p:txBody>
      </p:sp>
    </p:spTree>
    <p:extLst>
      <p:ext uri="{BB962C8B-B14F-4D97-AF65-F5344CB8AC3E}">
        <p14:creationId xmlns:p14="http://schemas.microsoft.com/office/powerpoint/2010/main" val="867155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ocs.google.com/forms/d/e/1FAIpQLScilaBDIlrUpOc-5C3aFeFX9W9fH7LzgYrqw0_y0wHdo5B1nA/viewform?usp=dialog" TargetMode="Externa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91896" y="6550353"/>
            <a:ext cx="28776842" cy="1938992"/>
          </a:xfrm>
          <a:prstGeom prst="rect">
            <a:avLst/>
          </a:prstGeom>
          <a:noFill/>
        </p:spPr>
        <p:txBody>
          <a:bodyPr wrap="square" rtlCol="0">
            <a:spAutoFit/>
          </a:bodyPr>
          <a:lstStyle/>
          <a:p>
            <a:pPr algn="ctr"/>
            <a:r>
              <a:rPr lang="en-US" sz="6000" b="1" dirty="0" err="1">
                <a:latin typeface="Arial" charset="0"/>
                <a:ea typeface="Arial" charset="0"/>
                <a:cs typeface="Arial" charset="0"/>
              </a:rPr>
              <a:t>Accesul</a:t>
            </a:r>
            <a:r>
              <a:rPr lang="en-US" sz="6000" b="1" dirty="0">
                <a:latin typeface="Arial" charset="0"/>
                <a:ea typeface="Arial" charset="0"/>
                <a:cs typeface="Arial" charset="0"/>
              </a:rPr>
              <a:t> </a:t>
            </a:r>
            <a:r>
              <a:rPr lang="en-US" sz="6000" b="1" dirty="0" err="1">
                <a:latin typeface="Arial" charset="0"/>
                <a:ea typeface="Arial" charset="0"/>
                <a:cs typeface="Arial" charset="0"/>
              </a:rPr>
              <a:t>corect</a:t>
            </a:r>
            <a:r>
              <a:rPr lang="en-US" sz="6000" b="1" dirty="0">
                <a:latin typeface="Arial" charset="0"/>
                <a:ea typeface="Arial" charset="0"/>
                <a:cs typeface="Arial" charset="0"/>
              </a:rPr>
              <a:t> la </a:t>
            </a:r>
            <a:r>
              <a:rPr lang="en-US" sz="6000" b="1" dirty="0" err="1">
                <a:latin typeface="Arial" charset="0"/>
                <a:ea typeface="Arial" charset="0"/>
                <a:cs typeface="Arial" charset="0"/>
              </a:rPr>
              <a:t>informație</a:t>
            </a:r>
            <a:r>
              <a:rPr lang="en-US" sz="6000" b="1" dirty="0">
                <a:latin typeface="Arial" charset="0"/>
                <a:ea typeface="Arial" charset="0"/>
                <a:cs typeface="Arial" charset="0"/>
              </a:rPr>
              <a:t>, </a:t>
            </a:r>
            <a:r>
              <a:rPr lang="en-US" sz="6000" b="1" dirty="0" err="1">
                <a:latin typeface="Arial" charset="0"/>
                <a:ea typeface="Arial" charset="0"/>
                <a:cs typeface="Arial" charset="0"/>
              </a:rPr>
              <a:t>prin</a:t>
            </a:r>
            <a:r>
              <a:rPr lang="en-US" sz="6000" b="1" dirty="0">
                <a:latin typeface="Arial" charset="0"/>
                <a:ea typeface="Arial" charset="0"/>
                <a:cs typeface="Arial" charset="0"/>
              </a:rPr>
              <a:t> diverse </a:t>
            </a:r>
            <a:r>
              <a:rPr lang="en-US" sz="6000" b="1" dirty="0" err="1">
                <a:latin typeface="Arial" charset="0"/>
                <a:ea typeface="Arial" charset="0"/>
                <a:cs typeface="Arial" charset="0"/>
              </a:rPr>
              <a:t>canale</a:t>
            </a:r>
            <a:r>
              <a:rPr lang="en-US" sz="6000" b="1" dirty="0">
                <a:latin typeface="Arial" charset="0"/>
                <a:ea typeface="Arial" charset="0"/>
                <a:cs typeface="Arial" charset="0"/>
              </a:rPr>
              <a:t> de </a:t>
            </a:r>
            <a:r>
              <a:rPr lang="en-US" sz="6000" b="1" dirty="0" err="1">
                <a:latin typeface="Arial" charset="0"/>
                <a:ea typeface="Arial" charset="0"/>
                <a:cs typeface="Arial" charset="0"/>
              </a:rPr>
              <a:t>comunicare</a:t>
            </a:r>
            <a:r>
              <a:rPr lang="en-US" sz="6000" b="1" dirty="0">
                <a:latin typeface="Arial" charset="0"/>
                <a:ea typeface="Arial" charset="0"/>
                <a:cs typeface="Arial" charset="0"/>
              </a:rPr>
              <a:t> – pas important pentru </a:t>
            </a:r>
            <a:r>
              <a:rPr lang="en-US" sz="6000" b="1" dirty="0" err="1">
                <a:latin typeface="Arial" charset="0"/>
                <a:ea typeface="Arial" charset="0"/>
                <a:cs typeface="Arial" charset="0"/>
              </a:rPr>
              <a:t>modernizarea</a:t>
            </a:r>
            <a:r>
              <a:rPr lang="en-US" sz="6000" b="1" dirty="0">
                <a:latin typeface="Arial" charset="0"/>
                <a:ea typeface="Arial" charset="0"/>
                <a:cs typeface="Arial" charset="0"/>
              </a:rPr>
              <a:t>, </a:t>
            </a:r>
            <a:r>
              <a:rPr lang="en-US" sz="6000" b="1" dirty="0" err="1">
                <a:latin typeface="Arial" charset="0"/>
                <a:ea typeface="Arial" charset="0"/>
                <a:cs typeface="Arial" charset="0"/>
              </a:rPr>
              <a:t>competitivitatea</a:t>
            </a:r>
            <a:r>
              <a:rPr lang="en-US" sz="6000" b="1" dirty="0">
                <a:latin typeface="Arial" charset="0"/>
                <a:ea typeface="Arial" charset="0"/>
                <a:cs typeface="Arial" charset="0"/>
              </a:rPr>
              <a:t> și </a:t>
            </a:r>
            <a:r>
              <a:rPr lang="en-US" sz="6000" b="1" dirty="0" err="1">
                <a:latin typeface="Arial" charset="0"/>
                <a:ea typeface="Arial" charset="0"/>
                <a:cs typeface="Arial" charset="0"/>
              </a:rPr>
              <a:t>sustenabilitatea</a:t>
            </a:r>
            <a:r>
              <a:rPr lang="en-US" sz="6000" b="1" dirty="0">
                <a:latin typeface="Arial" charset="0"/>
                <a:ea typeface="Arial" charset="0"/>
                <a:cs typeface="Arial" charset="0"/>
              </a:rPr>
              <a:t> </a:t>
            </a:r>
            <a:r>
              <a:rPr lang="en-US" sz="6000" b="1" dirty="0" err="1">
                <a:latin typeface="Arial" charset="0"/>
                <a:ea typeface="Arial" charset="0"/>
                <a:cs typeface="Arial" charset="0"/>
              </a:rPr>
              <a:t>agriculturii</a:t>
            </a:r>
            <a:endParaRPr lang="en-US" sz="6000" b="1" dirty="0">
              <a:solidFill>
                <a:srgbClr val="FF0000"/>
              </a:solidFill>
              <a:latin typeface="Arial" charset="0"/>
              <a:ea typeface="Arial" charset="0"/>
              <a:cs typeface="Arial" charset="0"/>
            </a:endParaRPr>
          </a:p>
        </p:txBody>
      </p:sp>
      <p:sp>
        <p:nvSpPr>
          <p:cNvPr id="19" name="TextBox 18"/>
          <p:cNvSpPr txBox="1"/>
          <p:nvPr/>
        </p:nvSpPr>
        <p:spPr>
          <a:xfrm>
            <a:off x="2309541" y="9079447"/>
            <a:ext cx="28359197" cy="646331"/>
          </a:xfrm>
          <a:prstGeom prst="rect">
            <a:avLst/>
          </a:prstGeom>
          <a:noFill/>
        </p:spPr>
        <p:txBody>
          <a:bodyPr wrap="square" rtlCol="0">
            <a:spAutoFit/>
          </a:bodyPr>
          <a:lstStyle/>
          <a:p>
            <a:pPr algn="r"/>
            <a:r>
              <a:rPr lang="en-US" sz="3600" b="1" dirty="0">
                <a:latin typeface="Arial" charset="0"/>
                <a:ea typeface="Arial" charset="0"/>
                <a:cs typeface="Arial" charset="0"/>
              </a:rPr>
              <a:t>PETCULESCU Nicole Livia, ZAHARIA Cristina </a:t>
            </a:r>
            <a:r>
              <a:rPr lang="en-US" sz="3600" b="1" dirty="0" err="1">
                <a:latin typeface="Arial" charset="0"/>
                <a:ea typeface="Arial" charset="0"/>
                <a:cs typeface="Arial" charset="0"/>
              </a:rPr>
              <a:t>Ștefania</a:t>
            </a:r>
            <a:r>
              <a:rPr lang="en-US" sz="3600" b="1" dirty="0">
                <a:latin typeface="Arial" charset="0"/>
                <a:ea typeface="Arial" charset="0"/>
                <a:cs typeface="Arial" charset="0"/>
              </a:rPr>
              <a:t>, VINTILĂ Mihai</a:t>
            </a:r>
            <a:endParaRPr lang="ro-RO" sz="3600" b="1" i="1" dirty="0">
              <a:latin typeface="Arial" charset="0"/>
              <a:ea typeface="Arial" charset="0"/>
              <a:cs typeface="Arial" charset="0"/>
            </a:endParaRPr>
          </a:p>
        </p:txBody>
      </p:sp>
      <p:sp>
        <p:nvSpPr>
          <p:cNvPr id="20" name="TextBox 19"/>
          <p:cNvSpPr txBox="1"/>
          <p:nvPr/>
        </p:nvSpPr>
        <p:spPr>
          <a:xfrm>
            <a:off x="1891895" y="10263667"/>
            <a:ext cx="28776842" cy="3662541"/>
          </a:xfrm>
          <a:prstGeom prst="rect">
            <a:avLst/>
          </a:prstGeom>
          <a:noFill/>
        </p:spPr>
        <p:txBody>
          <a:bodyPr wrap="square" rtlCol="0">
            <a:spAutoFit/>
          </a:bodyPr>
          <a:lstStyle/>
          <a:p>
            <a:r>
              <a:rPr lang="ro-RO" sz="4000" b="1" dirty="0">
                <a:latin typeface="Arial" charset="0"/>
                <a:ea typeface="Arial" charset="0"/>
                <a:cs typeface="Arial" charset="0"/>
              </a:rPr>
              <a:t>INTRODUCERE</a:t>
            </a:r>
          </a:p>
          <a:p>
            <a:pPr algn="just"/>
            <a:r>
              <a:rPr lang="en-US" sz="3200" dirty="0">
                <a:latin typeface="Arial" charset="0"/>
                <a:ea typeface="Arial" charset="0"/>
                <a:cs typeface="Arial" charset="0"/>
              </a:rPr>
              <a:t>În </a:t>
            </a:r>
            <a:r>
              <a:rPr lang="en-US" sz="3200" dirty="0" err="1">
                <a:latin typeface="Arial" charset="0"/>
                <a:ea typeface="Arial" charset="0"/>
                <a:cs typeface="Arial" charset="0"/>
              </a:rPr>
              <a:t>actualul</a:t>
            </a:r>
            <a:r>
              <a:rPr lang="en-US" sz="3200" dirty="0">
                <a:latin typeface="Arial" charset="0"/>
                <a:ea typeface="Arial" charset="0"/>
                <a:cs typeface="Arial" charset="0"/>
              </a:rPr>
              <a:t> context </a:t>
            </a:r>
            <a:r>
              <a:rPr lang="en-US" sz="3200" dirty="0" err="1">
                <a:latin typeface="Arial" charset="0"/>
                <a:ea typeface="Arial" charset="0"/>
                <a:cs typeface="Arial" charset="0"/>
              </a:rPr>
              <a:t>geopolitic</a:t>
            </a:r>
            <a:r>
              <a:rPr lang="en-US" sz="3200" dirty="0">
                <a:latin typeface="Arial" charset="0"/>
                <a:ea typeface="Arial" charset="0"/>
                <a:cs typeface="Arial" charset="0"/>
              </a:rPr>
              <a:t>, </a:t>
            </a:r>
            <a:r>
              <a:rPr lang="en-US" sz="3200" dirty="0" err="1">
                <a:latin typeface="Arial" charset="0"/>
                <a:ea typeface="Arial" charset="0"/>
                <a:cs typeface="Arial" charset="0"/>
              </a:rPr>
              <a:t>ținând</a:t>
            </a:r>
            <a:r>
              <a:rPr lang="en-US" sz="3200" dirty="0">
                <a:latin typeface="Arial" charset="0"/>
                <a:ea typeface="Arial" charset="0"/>
                <a:cs typeface="Arial" charset="0"/>
              </a:rPr>
              <a:t> </a:t>
            </a:r>
            <a:r>
              <a:rPr lang="en-US" sz="3200" dirty="0" err="1">
                <a:latin typeface="Arial" charset="0"/>
                <a:ea typeface="Arial" charset="0"/>
                <a:cs typeface="Arial" charset="0"/>
              </a:rPr>
              <a:t>cont</a:t>
            </a:r>
            <a:r>
              <a:rPr lang="en-US" sz="3200" dirty="0">
                <a:latin typeface="Arial" charset="0"/>
                <a:ea typeface="Arial" charset="0"/>
                <a:cs typeface="Arial" charset="0"/>
              </a:rPr>
              <a:t> de </a:t>
            </a:r>
            <a:r>
              <a:rPr lang="en-US" sz="3200" dirty="0" err="1">
                <a:latin typeface="Arial" charset="0"/>
                <a:ea typeface="Arial" charset="0"/>
                <a:cs typeface="Arial" charset="0"/>
              </a:rPr>
              <a:t>schimbările</a:t>
            </a:r>
            <a:r>
              <a:rPr lang="en-US" sz="3200" dirty="0">
                <a:latin typeface="Arial" charset="0"/>
                <a:ea typeface="Arial" charset="0"/>
                <a:cs typeface="Arial" charset="0"/>
              </a:rPr>
              <a:t> </a:t>
            </a:r>
            <a:r>
              <a:rPr lang="en-US" sz="3200" dirty="0" err="1">
                <a:latin typeface="Arial" charset="0"/>
                <a:ea typeface="Arial" charset="0"/>
                <a:cs typeface="Arial" charset="0"/>
              </a:rPr>
              <a:t>climatice</a:t>
            </a:r>
            <a:r>
              <a:rPr lang="en-US" sz="3200" dirty="0">
                <a:latin typeface="Arial" charset="0"/>
                <a:ea typeface="Arial" charset="0"/>
                <a:cs typeface="Arial" charset="0"/>
              </a:rPr>
              <a:t>, </a:t>
            </a:r>
            <a:r>
              <a:rPr lang="en-US" sz="3200" dirty="0" err="1">
                <a:latin typeface="Arial" charset="0"/>
                <a:ea typeface="Arial" charset="0"/>
                <a:cs typeface="Arial" charset="0"/>
              </a:rPr>
              <a:t>dar</a:t>
            </a:r>
            <a:r>
              <a:rPr lang="en-US" sz="3200" dirty="0">
                <a:latin typeface="Arial" charset="0"/>
                <a:ea typeface="Arial" charset="0"/>
                <a:cs typeface="Arial" charset="0"/>
              </a:rPr>
              <a:t> și de </a:t>
            </a:r>
            <a:r>
              <a:rPr lang="en-US" sz="3200" dirty="0" err="1">
                <a:latin typeface="Arial" charset="0"/>
                <a:ea typeface="Arial" charset="0"/>
                <a:cs typeface="Arial" charset="0"/>
              </a:rPr>
              <a:t>progresul</a:t>
            </a:r>
            <a:r>
              <a:rPr lang="en-US" sz="3200" dirty="0">
                <a:latin typeface="Arial" charset="0"/>
                <a:ea typeface="Arial" charset="0"/>
                <a:cs typeface="Arial" charset="0"/>
              </a:rPr>
              <a:t> rapid al </a:t>
            </a:r>
            <a:r>
              <a:rPr lang="en-US" sz="3200" dirty="0" err="1">
                <a:latin typeface="Arial" charset="0"/>
                <a:ea typeface="Arial" charset="0"/>
                <a:cs typeface="Arial" charset="0"/>
              </a:rPr>
              <a:t>cercetării</a:t>
            </a:r>
            <a:r>
              <a:rPr lang="en-US" sz="3200" dirty="0">
                <a:latin typeface="Arial" charset="0"/>
                <a:ea typeface="Arial" charset="0"/>
                <a:cs typeface="Arial" charset="0"/>
              </a:rPr>
              <a:t>, </a:t>
            </a:r>
            <a:r>
              <a:rPr lang="en-US" sz="3200" dirty="0" err="1">
                <a:latin typeface="Arial" charset="0"/>
                <a:ea typeface="Arial" charset="0"/>
                <a:cs typeface="Arial" charset="0"/>
              </a:rPr>
              <a:t>inovării</a:t>
            </a:r>
            <a:r>
              <a:rPr lang="en-US" sz="3200" dirty="0">
                <a:latin typeface="Arial" charset="0"/>
                <a:ea typeface="Arial" charset="0"/>
                <a:cs typeface="Arial" charset="0"/>
              </a:rPr>
              <a:t> și </a:t>
            </a:r>
            <a:r>
              <a:rPr lang="en-US" sz="3200" dirty="0" err="1">
                <a:latin typeface="Arial" charset="0"/>
                <a:ea typeface="Arial" charset="0"/>
                <a:cs typeface="Arial" charset="0"/>
              </a:rPr>
              <a:t>tehnologiei</a:t>
            </a:r>
            <a:r>
              <a:rPr lang="en-US" sz="3200" dirty="0">
                <a:latin typeface="Arial" charset="0"/>
                <a:ea typeface="Arial" charset="0"/>
                <a:cs typeface="Arial" charset="0"/>
              </a:rPr>
              <a:t> în </a:t>
            </a:r>
            <a:r>
              <a:rPr lang="en-US" sz="3200" dirty="0" err="1">
                <a:latin typeface="Arial" charset="0"/>
                <a:ea typeface="Arial" charset="0"/>
                <a:cs typeface="Arial" charset="0"/>
              </a:rPr>
              <a:t>agricultură</a:t>
            </a:r>
            <a:r>
              <a:rPr lang="en-US" sz="3200" dirty="0">
                <a:latin typeface="Arial" charset="0"/>
                <a:ea typeface="Arial" charset="0"/>
                <a:cs typeface="Arial" charset="0"/>
              </a:rPr>
              <a:t> și </a:t>
            </a:r>
            <a:r>
              <a:rPr lang="en-US" sz="3200" dirty="0" err="1">
                <a:latin typeface="Arial" charset="0"/>
                <a:ea typeface="Arial" charset="0"/>
                <a:cs typeface="Arial" charset="0"/>
              </a:rPr>
              <a:t>alimentație</a:t>
            </a:r>
            <a:r>
              <a:rPr lang="en-US" sz="3200" dirty="0">
                <a:latin typeface="Arial" charset="0"/>
                <a:ea typeface="Arial" charset="0"/>
                <a:cs typeface="Arial" charset="0"/>
              </a:rPr>
              <a:t>, </a:t>
            </a:r>
            <a:r>
              <a:rPr lang="en-US" sz="3200" dirty="0" err="1">
                <a:latin typeface="Arial" charset="0"/>
                <a:ea typeface="Arial" charset="0"/>
                <a:cs typeface="Arial" charset="0"/>
              </a:rPr>
              <a:t>devine</a:t>
            </a:r>
            <a:r>
              <a:rPr lang="en-US" sz="3200" dirty="0">
                <a:latin typeface="Arial" charset="0"/>
                <a:ea typeface="Arial" charset="0"/>
                <a:cs typeface="Arial" charset="0"/>
              </a:rPr>
              <a:t> fundamental </a:t>
            </a:r>
            <a:r>
              <a:rPr lang="en-US" sz="3200" dirty="0" err="1">
                <a:latin typeface="Arial" charset="0"/>
                <a:ea typeface="Arial" charset="0"/>
                <a:cs typeface="Arial" charset="0"/>
              </a:rPr>
              <a:t>accesul</a:t>
            </a:r>
            <a:r>
              <a:rPr lang="en-US" sz="3200" dirty="0">
                <a:latin typeface="Arial" charset="0"/>
                <a:ea typeface="Arial" charset="0"/>
                <a:cs typeface="Arial" charset="0"/>
              </a:rPr>
              <a:t> rapid și </a:t>
            </a:r>
            <a:r>
              <a:rPr lang="en-US" sz="3200" dirty="0" err="1">
                <a:latin typeface="Arial" charset="0"/>
                <a:ea typeface="Arial" charset="0"/>
                <a:cs typeface="Arial" charset="0"/>
              </a:rPr>
              <a:t>continuu</a:t>
            </a:r>
            <a:r>
              <a:rPr lang="en-US" sz="3200" dirty="0">
                <a:latin typeface="Arial" charset="0"/>
                <a:ea typeface="Arial" charset="0"/>
                <a:cs typeface="Arial" charset="0"/>
              </a:rPr>
              <a:t> la </a:t>
            </a:r>
            <a:r>
              <a:rPr lang="en-US" sz="3200" dirty="0" err="1">
                <a:latin typeface="Arial" charset="0"/>
                <a:ea typeface="Arial" charset="0"/>
                <a:cs typeface="Arial" charset="0"/>
              </a:rPr>
              <a:t>informații</a:t>
            </a:r>
            <a:r>
              <a:rPr lang="en-US" sz="3200" dirty="0">
                <a:latin typeface="Arial" charset="0"/>
                <a:ea typeface="Arial" charset="0"/>
                <a:cs typeface="Arial" charset="0"/>
              </a:rPr>
              <a:t> </a:t>
            </a:r>
            <a:r>
              <a:rPr lang="en-US" sz="3200" dirty="0" err="1">
                <a:latin typeface="Arial" charset="0"/>
                <a:ea typeface="Arial" charset="0"/>
                <a:cs typeface="Arial" charset="0"/>
              </a:rPr>
              <a:t>actualizate</a:t>
            </a:r>
            <a:r>
              <a:rPr lang="en-US" sz="3200" dirty="0">
                <a:latin typeface="Arial" charset="0"/>
                <a:ea typeface="Arial" charset="0"/>
                <a:cs typeface="Arial" charset="0"/>
              </a:rPr>
              <a:t> al </a:t>
            </a:r>
            <a:r>
              <a:rPr lang="en-US" sz="3200" dirty="0" err="1">
                <a:latin typeface="Arial" charset="0"/>
                <a:ea typeface="Arial" charset="0"/>
                <a:cs typeface="Arial" charset="0"/>
              </a:rPr>
              <a:t>celor</a:t>
            </a:r>
            <a:r>
              <a:rPr lang="en-US" sz="3200" dirty="0">
                <a:latin typeface="Arial" charset="0"/>
                <a:ea typeface="Arial" charset="0"/>
                <a:cs typeface="Arial" charset="0"/>
              </a:rPr>
              <a:t> care </a:t>
            </a:r>
            <a:r>
              <a:rPr lang="en-US" sz="3200" dirty="0" err="1">
                <a:latin typeface="Arial" charset="0"/>
                <a:ea typeface="Arial" charset="0"/>
                <a:cs typeface="Arial" charset="0"/>
              </a:rPr>
              <a:t>activează</a:t>
            </a:r>
            <a:r>
              <a:rPr lang="en-US" sz="3200" dirty="0">
                <a:latin typeface="Arial" charset="0"/>
                <a:ea typeface="Arial" charset="0"/>
                <a:cs typeface="Arial" charset="0"/>
              </a:rPr>
              <a:t> în </a:t>
            </a:r>
            <a:r>
              <a:rPr lang="en-US" sz="3200" dirty="0" err="1">
                <a:latin typeface="Arial" charset="0"/>
                <a:ea typeface="Arial" charset="0"/>
                <a:cs typeface="Arial" charset="0"/>
              </a:rPr>
              <a:t>domeniu</a:t>
            </a:r>
            <a:r>
              <a:rPr lang="en-US" sz="3200" dirty="0">
                <a:latin typeface="Arial" charset="0"/>
                <a:ea typeface="Arial" charset="0"/>
                <a:cs typeface="Arial" charset="0"/>
              </a:rPr>
              <a:t>. </a:t>
            </a:r>
            <a:r>
              <a:rPr lang="en-US" sz="3200" dirty="0" err="1">
                <a:latin typeface="Arial" charset="0"/>
                <a:ea typeface="Arial" charset="0"/>
                <a:cs typeface="Arial" charset="0"/>
              </a:rPr>
              <a:t>Informația</a:t>
            </a:r>
            <a:r>
              <a:rPr lang="en-US" sz="3200" dirty="0">
                <a:latin typeface="Arial" charset="0"/>
                <a:ea typeface="Arial" charset="0"/>
                <a:cs typeface="Arial" charset="0"/>
              </a:rPr>
              <a:t> </a:t>
            </a:r>
            <a:r>
              <a:rPr lang="en-US" sz="3200" dirty="0" err="1">
                <a:latin typeface="Arial" charset="0"/>
                <a:ea typeface="Arial" charset="0"/>
                <a:cs typeface="Arial" charset="0"/>
              </a:rPr>
              <a:t>relevantă</a:t>
            </a:r>
            <a:r>
              <a:rPr lang="en-US" sz="3200" dirty="0">
                <a:latin typeface="Arial" charset="0"/>
                <a:ea typeface="Arial" charset="0"/>
                <a:cs typeface="Arial" charset="0"/>
              </a:rPr>
              <a:t>, </a:t>
            </a:r>
            <a:r>
              <a:rPr lang="en-US" sz="3200" dirty="0" err="1">
                <a:latin typeface="Arial" charset="0"/>
                <a:ea typeface="Arial" charset="0"/>
                <a:cs typeface="Arial" charset="0"/>
              </a:rPr>
              <a:t>accesibilă</a:t>
            </a:r>
            <a:r>
              <a:rPr lang="en-US" sz="3200" dirty="0">
                <a:latin typeface="Arial" charset="0"/>
                <a:ea typeface="Arial" charset="0"/>
                <a:cs typeface="Arial" charset="0"/>
              </a:rPr>
              <a:t> și </a:t>
            </a:r>
            <a:r>
              <a:rPr lang="en-US" sz="3200" dirty="0" err="1">
                <a:latin typeface="Arial" charset="0"/>
                <a:ea typeface="Arial" charset="0"/>
                <a:cs typeface="Arial" charset="0"/>
              </a:rPr>
              <a:t>ușor</a:t>
            </a:r>
            <a:r>
              <a:rPr lang="en-US" sz="3200" dirty="0">
                <a:latin typeface="Arial" charset="0"/>
                <a:ea typeface="Arial" charset="0"/>
                <a:cs typeface="Arial" charset="0"/>
              </a:rPr>
              <a:t> de </a:t>
            </a:r>
            <a:r>
              <a:rPr lang="en-US" sz="3200" dirty="0" err="1">
                <a:latin typeface="Arial" charset="0"/>
                <a:ea typeface="Arial" charset="0"/>
                <a:cs typeface="Arial" charset="0"/>
              </a:rPr>
              <a:t>integrat</a:t>
            </a:r>
            <a:r>
              <a:rPr lang="en-US" sz="3200" dirty="0">
                <a:latin typeface="Arial" charset="0"/>
                <a:ea typeface="Arial" charset="0"/>
                <a:cs typeface="Arial" charset="0"/>
              </a:rPr>
              <a:t> în </a:t>
            </a:r>
            <a:r>
              <a:rPr lang="en-US" sz="3200" dirty="0" err="1">
                <a:latin typeface="Arial" charset="0"/>
                <a:ea typeface="Arial" charset="0"/>
                <a:cs typeface="Arial" charset="0"/>
              </a:rPr>
              <a:t>activitatea</a:t>
            </a:r>
            <a:r>
              <a:rPr lang="en-US" sz="3200" dirty="0">
                <a:latin typeface="Arial" charset="0"/>
                <a:ea typeface="Arial" charset="0"/>
                <a:cs typeface="Arial" charset="0"/>
              </a:rPr>
              <a:t> </a:t>
            </a:r>
            <a:r>
              <a:rPr lang="en-US" sz="3200" dirty="0" err="1">
                <a:latin typeface="Arial" charset="0"/>
                <a:ea typeface="Arial" charset="0"/>
                <a:cs typeface="Arial" charset="0"/>
              </a:rPr>
              <a:t>agricultorilor</a:t>
            </a:r>
            <a:r>
              <a:rPr lang="en-US" sz="3200" dirty="0">
                <a:latin typeface="Arial" charset="0"/>
                <a:ea typeface="Arial" charset="0"/>
                <a:cs typeface="Arial" charset="0"/>
              </a:rPr>
              <a:t> de </a:t>
            </a:r>
            <a:r>
              <a:rPr lang="en-US" sz="3200" dirty="0" err="1">
                <a:latin typeface="Arial" charset="0"/>
                <a:ea typeface="Arial" charset="0"/>
                <a:cs typeface="Arial" charset="0"/>
              </a:rPr>
              <a:t>zi</a:t>
            </a:r>
            <a:r>
              <a:rPr lang="en-US" sz="3200" dirty="0">
                <a:latin typeface="Arial" charset="0"/>
                <a:ea typeface="Arial" charset="0"/>
                <a:cs typeface="Arial" charset="0"/>
              </a:rPr>
              <a:t> cu </a:t>
            </a:r>
            <a:r>
              <a:rPr lang="en-US" sz="3200" dirty="0" err="1">
                <a:latin typeface="Arial" charset="0"/>
                <a:ea typeface="Arial" charset="0"/>
                <a:cs typeface="Arial" charset="0"/>
              </a:rPr>
              <a:t>zi</a:t>
            </a:r>
            <a:r>
              <a:rPr lang="en-US" sz="3200" dirty="0">
                <a:latin typeface="Arial" charset="0"/>
                <a:ea typeface="Arial" charset="0"/>
                <a:cs typeface="Arial" charset="0"/>
              </a:rPr>
              <a:t>, </a:t>
            </a:r>
            <a:r>
              <a:rPr lang="en-US" sz="3200" dirty="0" err="1">
                <a:latin typeface="Arial" charset="0"/>
                <a:ea typeface="Arial" charset="0"/>
                <a:cs typeface="Arial" charset="0"/>
              </a:rPr>
              <a:t>canalul</a:t>
            </a:r>
            <a:r>
              <a:rPr lang="en-US" sz="3200" dirty="0">
                <a:latin typeface="Arial" charset="0"/>
                <a:ea typeface="Arial" charset="0"/>
                <a:cs typeface="Arial" charset="0"/>
              </a:rPr>
              <a:t> de </a:t>
            </a:r>
            <a:r>
              <a:rPr lang="en-US" sz="3200" dirty="0" err="1">
                <a:latin typeface="Arial" charset="0"/>
                <a:ea typeface="Arial" charset="0"/>
                <a:cs typeface="Arial" charset="0"/>
              </a:rPr>
              <a:t>transmitere</a:t>
            </a:r>
            <a:r>
              <a:rPr lang="en-US" sz="3200" dirty="0">
                <a:latin typeface="Arial" charset="0"/>
                <a:ea typeface="Arial" charset="0"/>
                <a:cs typeface="Arial" charset="0"/>
              </a:rPr>
              <a:t>, care </a:t>
            </a:r>
            <a:r>
              <a:rPr lang="en-US" sz="3200" dirty="0" err="1">
                <a:latin typeface="Arial" charset="0"/>
                <a:ea typeface="Arial" charset="0"/>
                <a:cs typeface="Arial" charset="0"/>
              </a:rPr>
              <a:t>asigură</a:t>
            </a:r>
            <a:r>
              <a:rPr lang="en-US" sz="3200" dirty="0">
                <a:latin typeface="Arial" charset="0"/>
                <a:ea typeface="Arial" charset="0"/>
                <a:cs typeface="Arial" charset="0"/>
              </a:rPr>
              <a:t> </a:t>
            </a:r>
            <a:r>
              <a:rPr lang="en-US" sz="3200" dirty="0" err="1">
                <a:latin typeface="Arial" charset="0"/>
                <a:ea typeface="Arial" charset="0"/>
                <a:cs typeface="Arial" charset="0"/>
              </a:rPr>
              <a:t>distribuirea</a:t>
            </a:r>
            <a:r>
              <a:rPr lang="en-US" sz="3200" dirty="0">
                <a:latin typeface="Arial" charset="0"/>
                <a:ea typeface="Arial" charset="0"/>
                <a:cs typeface="Arial" charset="0"/>
              </a:rPr>
              <a:t> </a:t>
            </a:r>
            <a:r>
              <a:rPr lang="en-US" sz="3200" dirty="0" err="1">
                <a:latin typeface="Arial" charset="0"/>
                <a:ea typeface="Arial" charset="0"/>
                <a:cs typeface="Arial" charset="0"/>
              </a:rPr>
              <a:t>informației</a:t>
            </a:r>
            <a:r>
              <a:rPr lang="en-US" sz="3200" dirty="0">
                <a:latin typeface="Arial" charset="0"/>
                <a:ea typeface="Arial" charset="0"/>
                <a:cs typeface="Arial" charset="0"/>
              </a:rPr>
              <a:t>, </a:t>
            </a:r>
            <a:r>
              <a:rPr lang="en-US" sz="3200" dirty="0" err="1">
                <a:latin typeface="Arial" charset="0"/>
                <a:ea typeface="Arial" charset="0"/>
                <a:cs typeface="Arial" charset="0"/>
              </a:rPr>
              <a:t>devine</a:t>
            </a:r>
            <a:r>
              <a:rPr lang="en-US" sz="3200" dirty="0">
                <a:latin typeface="Arial" charset="0"/>
                <a:ea typeface="Arial" charset="0"/>
                <a:cs typeface="Arial" charset="0"/>
              </a:rPr>
              <a:t> un vector care </a:t>
            </a:r>
            <a:r>
              <a:rPr lang="en-US" sz="3200" dirty="0" err="1">
                <a:latin typeface="Arial" charset="0"/>
                <a:ea typeface="Arial" charset="0"/>
                <a:cs typeface="Arial" charset="0"/>
              </a:rPr>
              <a:t>contribuie</a:t>
            </a:r>
            <a:r>
              <a:rPr lang="en-US" sz="3200" dirty="0">
                <a:latin typeface="Arial" charset="0"/>
                <a:ea typeface="Arial" charset="0"/>
                <a:cs typeface="Arial" charset="0"/>
              </a:rPr>
              <a:t> </a:t>
            </a:r>
            <a:r>
              <a:rPr lang="en-US" sz="3200" dirty="0" err="1">
                <a:latin typeface="Arial" charset="0"/>
                <a:ea typeface="Arial" charset="0"/>
                <a:cs typeface="Arial" charset="0"/>
              </a:rPr>
              <a:t>semnificativ</a:t>
            </a:r>
            <a:r>
              <a:rPr lang="en-US" sz="3200" dirty="0">
                <a:latin typeface="Arial" charset="0"/>
                <a:ea typeface="Arial" charset="0"/>
                <a:cs typeface="Arial" charset="0"/>
              </a:rPr>
              <a:t> la </a:t>
            </a:r>
            <a:r>
              <a:rPr lang="en-US" sz="3200" dirty="0" err="1">
                <a:latin typeface="Arial" charset="0"/>
                <a:ea typeface="Arial" charset="0"/>
                <a:cs typeface="Arial" charset="0"/>
              </a:rPr>
              <a:t>dezvoltarea</a:t>
            </a:r>
            <a:r>
              <a:rPr lang="en-US" sz="3200" dirty="0">
                <a:latin typeface="Arial" charset="0"/>
                <a:ea typeface="Arial" charset="0"/>
                <a:cs typeface="Arial" charset="0"/>
              </a:rPr>
              <a:t> </a:t>
            </a:r>
            <a:r>
              <a:rPr lang="en-US" sz="3200" dirty="0" err="1">
                <a:latin typeface="Arial" charset="0"/>
                <a:ea typeface="Arial" charset="0"/>
                <a:cs typeface="Arial" charset="0"/>
              </a:rPr>
              <a:t>zonelor</a:t>
            </a:r>
            <a:r>
              <a:rPr lang="en-US" sz="3200" dirty="0">
                <a:latin typeface="Arial" charset="0"/>
                <a:ea typeface="Arial" charset="0"/>
                <a:cs typeface="Arial" charset="0"/>
              </a:rPr>
              <a:t> </a:t>
            </a:r>
            <a:r>
              <a:rPr lang="en-US" sz="3200" dirty="0" err="1">
                <a:latin typeface="Arial" charset="0"/>
                <a:ea typeface="Arial" charset="0"/>
                <a:cs typeface="Arial" charset="0"/>
              </a:rPr>
              <a:t>rurale</a:t>
            </a:r>
            <a:r>
              <a:rPr lang="en-US" sz="3200" dirty="0">
                <a:latin typeface="Arial" charset="0"/>
                <a:ea typeface="Arial" charset="0"/>
                <a:cs typeface="Arial" charset="0"/>
              </a:rPr>
              <a:t>. </a:t>
            </a:r>
            <a:r>
              <a:rPr lang="en-US" sz="3200" dirty="0" err="1">
                <a:latin typeface="Arial" charset="0"/>
                <a:ea typeface="Arial" charset="0"/>
                <a:cs typeface="Arial" charset="0"/>
              </a:rPr>
              <a:t>Accesul</a:t>
            </a:r>
            <a:r>
              <a:rPr lang="en-US" sz="3200" dirty="0">
                <a:latin typeface="Arial" charset="0"/>
                <a:ea typeface="Arial" charset="0"/>
                <a:cs typeface="Arial" charset="0"/>
              </a:rPr>
              <a:t> </a:t>
            </a:r>
            <a:r>
              <a:rPr lang="en-US" sz="3200" dirty="0" err="1">
                <a:latin typeface="Arial" charset="0"/>
                <a:ea typeface="Arial" charset="0"/>
                <a:cs typeface="Arial" charset="0"/>
              </a:rPr>
              <a:t>corect</a:t>
            </a:r>
            <a:r>
              <a:rPr lang="en-US" sz="3200" dirty="0">
                <a:latin typeface="Arial" charset="0"/>
                <a:ea typeface="Arial" charset="0"/>
                <a:cs typeface="Arial" charset="0"/>
              </a:rPr>
              <a:t> la </a:t>
            </a:r>
            <a:r>
              <a:rPr lang="en-US" sz="3200" dirty="0" err="1">
                <a:latin typeface="Arial" charset="0"/>
                <a:ea typeface="Arial" charset="0"/>
                <a:cs typeface="Arial" charset="0"/>
              </a:rPr>
              <a:t>informație</a:t>
            </a:r>
            <a:r>
              <a:rPr lang="en-US" sz="3200" dirty="0">
                <a:latin typeface="Arial" charset="0"/>
                <a:ea typeface="Arial" charset="0"/>
                <a:cs typeface="Arial" charset="0"/>
              </a:rPr>
              <a:t>, </a:t>
            </a:r>
            <a:r>
              <a:rPr lang="en-US" sz="3200" dirty="0" err="1">
                <a:latin typeface="Arial" charset="0"/>
                <a:ea typeface="Arial" charset="0"/>
                <a:cs typeface="Arial" charset="0"/>
              </a:rPr>
              <a:t>prin</a:t>
            </a:r>
            <a:r>
              <a:rPr lang="en-US" sz="3200" dirty="0">
                <a:latin typeface="Arial" charset="0"/>
                <a:ea typeface="Arial" charset="0"/>
                <a:cs typeface="Arial" charset="0"/>
              </a:rPr>
              <a:t> </a:t>
            </a:r>
            <a:r>
              <a:rPr lang="en-US" sz="3200" dirty="0" err="1">
                <a:latin typeface="Arial" charset="0"/>
                <a:ea typeface="Arial" charset="0"/>
                <a:cs typeface="Arial" charset="0"/>
              </a:rPr>
              <a:t>cele</a:t>
            </a:r>
            <a:r>
              <a:rPr lang="en-US" sz="3200" dirty="0">
                <a:latin typeface="Arial" charset="0"/>
                <a:ea typeface="Arial" charset="0"/>
                <a:cs typeface="Arial" charset="0"/>
              </a:rPr>
              <a:t> </a:t>
            </a:r>
            <a:r>
              <a:rPr lang="en-US" sz="3200" dirty="0" err="1">
                <a:latin typeface="Arial" charset="0"/>
                <a:ea typeface="Arial" charset="0"/>
                <a:cs typeface="Arial" charset="0"/>
              </a:rPr>
              <a:t>mai</a:t>
            </a:r>
            <a:r>
              <a:rPr lang="en-US" sz="3200" dirty="0">
                <a:latin typeface="Arial" charset="0"/>
                <a:ea typeface="Arial" charset="0"/>
                <a:cs typeface="Arial" charset="0"/>
              </a:rPr>
              <a:t> variate </a:t>
            </a:r>
            <a:r>
              <a:rPr lang="en-US" sz="3200" dirty="0" err="1">
                <a:latin typeface="Arial" charset="0"/>
                <a:ea typeface="Arial" charset="0"/>
                <a:cs typeface="Arial" charset="0"/>
              </a:rPr>
              <a:t>canale</a:t>
            </a:r>
            <a:r>
              <a:rPr lang="en-US" sz="3200" dirty="0">
                <a:latin typeface="Arial" charset="0"/>
                <a:ea typeface="Arial" charset="0"/>
                <a:cs typeface="Arial" charset="0"/>
              </a:rPr>
              <a:t> de </a:t>
            </a:r>
            <a:r>
              <a:rPr lang="en-US" sz="3200" dirty="0" err="1">
                <a:latin typeface="Arial" charset="0"/>
                <a:ea typeface="Arial" charset="0"/>
                <a:cs typeface="Arial" charset="0"/>
              </a:rPr>
              <a:t>comunicare</a:t>
            </a:r>
            <a:r>
              <a:rPr lang="en-US" sz="3200" dirty="0">
                <a:latin typeface="Arial" charset="0"/>
                <a:ea typeface="Arial" charset="0"/>
                <a:cs typeface="Arial" charset="0"/>
              </a:rPr>
              <a:t> (</a:t>
            </a:r>
            <a:r>
              <a:rPr lang="en-US" sz="3200" dirty="0" err="1">
                <a:latin typeface="Arial" charset="0"/>
                <a:ea typeface="Arial" charset="0"/>
                <a:cs typeface="Arial" charset="0"/>
              </a:rPr>
              <a:t>orală</a:t>
            </a:r>
            <a:r>
              <a:rPr lang="en-US" sz="3200" dirty="0">
                <a:latin typeface="Arial" charset="0"/>
                <a:ea typeface="Arial" charset="0"/>
                <a:cs typeface="Arial" charset="0"/>
              </a:rPr>
              <a:t>, </a:t>
            </a:r>
            <a:r>
              <a:rPr lang="en-US" sz="3200" dirty="0" err="1">
                <a:latin typeface="Arial" charset="0"/>
                <a:ea typeface="Arial" charset="0"/>
                <a:cs typeface="Arial" charset="0"/>
              </a:rPr>
              <a:t>scrisă</a:t>
            </a:r>
            <a:r>
              <a:rPr lang="en-US" sz="3200" dirty="0">
                <a:latin typeface="Arial" charset="0"/>
                <a:ea typeface="Arial" charset="0"/>
                <a:cs typeface="Arial" charset="0"/>
              </a:rPr>
              <a:t>, mass media, </a:t>
            </a:r>
            <a:r>
              <a:rPr lang="en-US" sz="3200" dirty="0" err="1">
                <a:latin typeface="Arial" charset="0"/>
                <a:ea typeface="Arial" charset="0"/>
                <a:cs typeface="Arial" charset="0"/>
              </a:rPr>
              <a:t>tehnologie</a:t>
            </a:r>
            <a:r>
              <a:rPr lang="en-US" sz="3200" dirty="0">
                <a:latin typeface="Arial" charset="0"/>
                <a:ea typeface="Arial" charset="0"/>
                <a:cs typeface="Arial" charset="0"/>
              </a:rPr>
              <a:t> </a:t>
            </a:r>
            <a:r>
              <a:rPr lang="en-US" sz="3200" dirty="0" err="1">
                <a:latin typeface="Arial" charset="0"/>
                <a:ea typeface="Arial" charset="0"/>
                <a:cs typeface="Arial" charset="0"/>
              </a:rPr>
              <a:t>digitală</a:t>
            </a:r>
            <a:r>
              <a:rPr lang="en-US" sz="3200" dirty="0">
                <a:latin typeface="Arial" charset="0"/>
                <a:ea typeface="Arial" charset="0"/>
                <a:cs typeface="Arial" charset="0"/>
              </a:rPr>
              <a:t>, smart phone, </a:t>
            </a:r>
            <a:r>
              <a:rPr lang="en-US" sz="3200" dirty="0" err="1">
                <a:latin typeface="Arial" charset="0"/>
                <a:ea typeface="Arial" charset="0"/>
                <a:cs typeface="Arial" charset="0"/>
              </a:rPr>
              <a:t>interacțiune</a:t>
            </a:r>
            <a:r>
              <a:rPr lang="en-US" sz="3200" dirty="0">
                <a:latin typeface="Arial" charset="0"/>
                <a:ea typeface="Arial" charset="0"/>
                <a:cs typeface="Arial" charset="0"/>
              </a:rPr>
              <a:t> </a:t>
            </a:r>
            <a:r>
              <a:rPr lang="en-US" sz="3200" dirty="0" err="1">
                <a:latin typeface="Arial" charset="0"/>
                <a:ea typeface="Arial" charset="0"/>
                <a:cs typeface="Arial" charset="0"/>
              </a:rPr>
              <a:t>directă</a:t>
            </a:r>
            <a:r>
              <a:rPr lang="en-US" sz="3200" dirty="0">
                <a:latin typeface="Arial" charset="0"/>
                <a:ea typeface="Arial" charset="0"/>
                <a:cs typeface="Arial" charset="0"/>
              </a:rPr>
              <a:t>) </a:t>
            </a:r>
            <a:r>
              <a:rPr lang="en-US" sz="3200" dirty="0" err="1">
                <a:latin typeface="Arial" charset="0"/>
                <a:ea typeface="Arial" charset="0"/>
                <a:cs typeface="Arial" charset="0"/>
              </a:rPr>
              <a:t>sprijină</a:t>
            </a:r>
            <a:r>
              <a:rPr lang="en-US" sz="3200" dirty="0">
                <a:latin typeface="Arial" charset="0"/>
                <a:ea typeface="Arial" charset="0"/>
                <a:cs typeface="Arial" charset="0"/>
              </a:rPr>
              <a:t> </a:t>
            </a:r>
            <a:r>
              <a:rPr lang="en-US" sz="3200" dirty="0" err="1">
                <a:latin typeface="Arial" charset="0"/>
                <a:ea typeface="Arial" charset="0"/>
                <a:cs typeface="Arial" charset="0"/>
              </a:rPr>
              <a:t>modernizarea</a:t>
            </a:r>
            <a:r>
              <a:rPr lang="en-US" sz="3200" dirty="0">
                <a:latin typeface="Arial" charset="0"/>
                <a:ea typeface="Arial" charset="0"/>
                <a:cs typeface="Arial" charset="0"/>
              </a:rPr>
              <a:t>, </a:t>
            </a:r>
            <a:r>
              <a:rPr lang="en-US" sz="3200" dirty="0" err="1">
                <a:latin typeface="Arial" charset="0"/>
                <a:ea typeface="Arial" charset="0"/>
                <a:cs typeface="Arial" charset="0"/>
              </a:rPr>
              <a:t>competitivitatea</a:t>
            </a:r>
            <a:r>
              <a:rPr lang="en-US" sz="3200" dirty="0">
                <a:latin typeface="Arial" charset="0"/>
                <a:ea typeface="Arial" charset="0"/>
                <a:cs typeface="Arial" charset="0"/>
              </a:rPr>
              <a:t> și </a:t>
            </a:r>
            <a:r>
              <a:rPr lang="en-US" sz="3200" dirty="0" err="1">
                <a:latin typeface="Arial" charset="0"/>
                <a:ea typeface="Arial" charset="0"/>
                <a:cs typeface="Arial" charset="0"/>
              </a:rPr>
              <a:t>durabilitatea</a:t>
            </a:r>
            <a:r>
              <a:rPr lang="en-US" sz="3200" dirty="0">
                <a:latin typeface="Arial" charset="0"/>
                <a:ea typeface="Arial" charset="0"/>
                <a:cs typeface="Arial" charset="0"/>
              </a:rPr>
              <a:t> </a:t>
            </a:r>
            <a:r>
              <a:rPr lang="en-US" sz="3200" dirty="0" err="1">
                <a:latin typeface="Arial" charset="0"/>
                <a:ea typeface="Arial" charset="0"/>
                <a:cs typeface="Arial" charset="0"/>
              </a:rPr>
              <a:t>agriculturii</a:t>
            </a:r>
            <a:r>
              <a:rPr lang="en-US" sz="3200" dirty="0">
                <a:latin typeface="Arial" charset="0"/>
                <a:ea typeface="Arial" charset="0"/>
                <a:cs typeface="Arial" charset="0"/>
              </a:rPr>
              <a:t>.</a:t>
            </a:r>
            <a:r>
              <a:rPr lang="ro-RO" sz="3200" dirty="0">
                <a:latin typeface="Arial" charset="0"/>
                <a:ea typeface="Arial" charset="0"/>
                <a:cs typeface="Arial" charset="0"/>
              </a:rPr>
              <a:t> </a:t>
            </a:r>
            <a:r>
              <a:rPr lang="en-US" sz="3200" dirty="0">
                <a:latin typeface="Arial" charset="0"/>
                <a:ea typeface="Arial" charset="0"/>
                <a:cs typeface="Arial" charset="0"/>
              </a:rPr>
              <a:t>În </a:t>
            </a:r>
            <a:r>
              <a:rPr lang="en-US" sz="3200" dirty="0" err="1">
                <a:latin typeface="Arial" charset="0"/>
                <a:ea typeface="Arial" charset="0"/>
                <a:cs typeface="Arial" charset="0"/>
              </a:rPr>
              <a:t>acest</a:t>
            </a:r>
            <a:r>
              <a:rPr lang="en-US" sz="3200" dirty="0">
                <a:latin typeface="Arial" charset="0"/>
                <a:ea typeface="Arial" charset="0"/>
                <a:cs typeface="Arial" charset="0"/>
              </a:rPr>
              <a:t> </a:t>
            </a:r>
            <a:r>
              <a:rPr lang="en-US" sz="3200" dirty="0" err="1">
                <a:latin typeface="Arial" charset="0"/>
                <a:ea typeface="Arial" charset="0"/>
                <a:cs typeface="Arial" charset="0"/>
              </a:rPr>
              <a:t>sens</a:t>
            </a:r>
            <a:r>
              <a:rPr lang="en-US" sz="3200" dirty="0">
                <a:latin typeface="Arial" charset="0"/>
                <a:ea typeface="Arial" charset="0"/>
                <a:cs typeface="Arial" charset="0"/>
              </a:rPr>
              <a:t>, </a:t>
            </a:r>
            <a:r>
              <a:rPr lang="en-US" sz="3200" dirty="0" err="1">
                <a:latin typeface="Arial" charset="0"/>
                <a:ea typeface="Arial" charset="0"/>
                <a:cs typeface="Arial" charset="0"/>
              </a:rPr>
              <a:t>apare</a:t>
            </a:r>
            <a:r>
              <a:rPr lang="en-US" sz="3200" dirty="0">
                <a:latin typeface="Arial" charset="0"/>
                <a:ea typeface="Arial" charset="0"/>
                <a:cs typeface="Arial" charset="0"/>
              </a:rPr>
              <a:t> </a:t>
            </a:r>
            <a:r>
              <a:rPr lang="en-US" sz="3200" dirty="0" err="1">
                <a:latin typeface="Arial" charset="0"/>
                <a:ea typeface="Arial" charset="0"/>
                <a:cs typeface="Arial" charset="0"/>
              </a:rPr>
              <a:t>necesitatea</a:t>
            </a:r>
            <a:r>
              <a:rPr lang="en-US" sz="3200" dirty="0">
                <a:latin typeface="Arial" charset="0"/>
                <a:ea typeface="Arial" charset="0"/>
                <a:cs typeface="Arial" charset="0"/>
              </a:rPr>
              <a:t> </a:t>
            </a:r>
            <a:r>
              <a:rPr lang="en-US" sz="3200" dirty="0" err="1">
                <a:latin typeface="Arial" charset="0"/>
                <a:ea typeface="Arial" charset="0"/>
                <a:cs typeface="Arial" charset="0"/>
              </a:rPr>
              <a:t>studierii</a:t>
            </a:r>
            <a:r>
              <a:rPr lang="en-US" sz="3200" dirty="0">
                <a:latin typeface="Arial" charset="0"/>
                <a:ea typeface="Arial" charset="0"/>
                <a:cs typeface="Arial" charset="0"/>
              </a:rPr>
              <a:t> </a:t>
            </a:r>
            <a:r>
              <a:rPr lang="en-US" sz="3200" dirty="0" err="1">
                <a:latin typeface="Arial" charset="0"/>
                <a:ea typeface="Arial" charset="0"/>
                <a:cs typeface="Arial" charset="0"/>
              </a:rPr>
              <a:t>canalelor</a:t>
            </a:r>
            <a:r>
              <a:rPr lang="en-US" sz="3200" dirty="0">
                <a:latin typeface="Arial" charset="0"/>
                <a:ea typeface="Arial" charset="0"/>
                <a:cs typeface="Arial" charset="0"/>
              </a:rPr>
              <a:t> de </a:t>
            </a:r>
            <a:r>
              <a:rPr lang="en-US" sz="3200" dirty="0" err="1">
                <a:latin typeface="Arial" charset="0"/>
                <a:ea typeface="Arial" charset="0"/>
                <a:cs typeface="Arial" charset="0"/>
              </a:rPr>
              <a:t>comunicare</a:t>
            </a:r>
            <a:r>
              <a:rPr lang="en-US" sz="3200" dirty="0">
                <a:latin typeface="Arial" charset="0"/>
                <a:ea typeface="Arial" charset="0"/>
                <a:cs typeface="Arial" charset="0"/>
              </a:rPr>
              <a:t> și al </a:t>
            </a:r>
            <a:r>
              <a:rPr lang="en-US" sz="3200" dirty="0" err="1">
                <a:latin typeface="Arial" charset="0"/>
                <a:ea typeface="Arial" charset="0"/>
                <a:cs typeface="Arial" charset="0"/>
              </a:rPr>
              <a:t>criteriilor</a:t>
            </a:r>
            <a:r>
              <a:rPr lang="en-US" sz="3200" dirty="0">
                <a:latin typeface="Arial" charset="0"/>
                <a:ea typeface="Arial" charset="0"/>
                <a:cs typeface="Arial" charset="0"/>
              </a:rPr>
              <a:t> de </a:t>
            </a:r>
            <a:r>
              <a:rPr lang="en-US" sz="3200" dirty="0" err="1">
                <a:latin typeface="Arial" charset="0"/>
                <a:ea typeface="Arial" charset="0"/>
                <a:cs typeface="Arial" charset="0"/>
              </a:rPr>
              <a:t>selecție</a:t>
            </a:r>
            <a:r>
              <a:rPr lang="en-US" sz="3200" dirty="0">
                <a:latin typeface="Arial" charset="0"/>
                <a:ea typeface="Arial" charset="0"/>
                <a:cs typeface="Arial" charset="0"/>
              </a:rPr>
              <a:t> al </a:t>
            </a:r>
            <a:r>
              <a:rPr lang="en-US" sz="3200" dirty="0" err="1">
                <a:latin typeface="Arial" charset="0"/>
                <a:ea typeface="Arial" charset="0"/>
                <a:cs typeface="Arial" charset="0"/>
              </a:rPr>
              <a:t>acestora</a:t>
            </a:r>
            <a:r>
              <a:rPr lang="en-US" sz="3200" dirty="0">
                <a:latin typeface="Arial" charset="0"/>
                <a:ea typeface="Arial" charset="0"/>
                <a:cs typeface="Arial" charset="0"/>
              </a:rPr>
              <a:t> de </a:t>
            </a:r>
            <a:r>
              <a:rPr lang="en-US" sz="3200" dirty="0" err="1">
                <a:latin typeface="Arial" charset="0"/>
                <a:ea typeface="Arial" charset="0"/>
                <a:cs typeface="Arial" charset="0"/>
              </a:rPr>
              <a:t>către</a:t>
            </a:r>
            <a:r>
              <a:rPr lang="en-US" sz="3200" dirty="0">
                <a:latin typeface="Arial" charset="0"/>
                <a:ea typeface="Arial" charset="0"/>
                <a:cs typeface="Arial" charset="0"/>
              </a:rPr>
              <a:t> </a:t>
            </a:r>
            <a:r>
              <a:rPr lang="en-US" sz="3200" dirty="0" err="1">
                <a:latin typeface="Arial" charset="0"/>
                <a:ea typeface="Arial" charset="0"/>
                <a:cs typeface="Arial" charset="0"/>
              </a:rPr>
              <a:t>utilizatorii</a:t>
            </a:r>
            <a:r>
              <a:rPr lang="en-US" sz="3200" dirty="0">
                <a:latin typeface="Arial" charset="0"/>
                <a:ea typeface="Arial" charset="0"/>
                <a:cs typeface="Arial" charset="0"/>
              </a:rPr>
              <a:t> din </a:t>
            </a:r>
            <a:r>
              <a:rPr lang="en-US" sz="3200" dirty="0" err="1">
                <a:latin typeface="Arial" charset="0"/>
                <a:ea typeface="Arial" charset="0"/>
                <a:cs typeface="Arial" charset="0"/>
              </a:rPr>
              <a:t>domeniul</a:t>
            </a:r>
            <a:r>
              <a:rPr lang="en-US" sz="3200" dirty="0">
                <a:latin typeface="Arial" charset="0"/>
                <a:ea typeface="Arial" charset="0"/>
                <a:cs typeface="Arial" charset="0"/>
              </a:rPr>
              <a:t> </a:t>
            </a:r>
            <a:r>
              <a:rPr lang="en-US" sz="3200" dirty="0" err="1">
                <a:latin typeface="Arial" charset="0"/>
                <a:ea typeface="Arial" charset="0"/>
                <a:cs typeface="Arial" charset="0"/>
              </a:rPr>
              <a:t>agricol</a:t>
            </a:r>
            <a:r>
              <a:rPr lang="en-US" sz="3200" dirty="0">
                <a:latin typeface="Arial" charset="0"/>
                <a:ea typeface="Arial" charset="0"/>
                <a:cs typeface="Arial" charset="0"/>
              </a:rPr>
              <a:t>, de la </a:t>
            </a:r>
            <a:r>
              <a:rPr lang="en-US" sz="3200" dirty="0" err="1">
                <a:latin typeface="Arial" charset="0"/>
                <a:ea typeface="Arial" charset="0"/>
                <a:cs typeface="Arial" charset="0"/>
              </a:rPr>
              <a:t>caz</a:t>
            </a:r>
            <a:r>
              <a:rPr lang="en-US" sz="3200" dirty="0">
                <a:latin typeface="Arial" charset="0"/>
                <a:ea typeface="Arial" charset="0"/>
                <a:cs typeface="Arial" charset="0"/>
              </a:rPr>
              <a:t> la </a:t>
            </a:r>
            <a:r>
              <a:rPr lang="en-US" sz="3200" dirty="0" err="1">
                <a:latin typeface="Arial" charset="0"/>
                <a:ea typeface="Arial" charset="0"/>
                <a:cs typeface="Arial" charset="0"/>
              </a:rPr>
              <a:t>caz</a:t>
            </a:r>
            <a:r>
              <a:rPr lang="en-US" sz="3200" dirty="0">
                <a:latin typeface="Arial" charset="0"/>
                <a:ea typeface="Arial" charset="0"/>
                <a:cs typeface="Arial" charset="0"/>
              </a:rPr>
              <a:t>. </a:t>
            </a:r>
          </a:p>
        </p:txBody>
      </p:sp>
      <p:sp>
        <p:nvSpPr>
          <p:cNvPr id="21" name="TextBox 20"/>
          <p:cNvSpPr txBox="1"/>
          <p:nvPr/>
        </p:nvSpPr>
        <p:spPr>
          <a:xfrm>
            <a:off x="1891896" y="14464097"/>
            <a:ext cx="28776840" cy="3724096"/>
          </a:xfrm>
          <a:prstGeom prst="rect">
            <a:avLst/>
          </a:prstGeom>
          <a:noFill/>
        </p:spPr>
        <p:txBody>
          <a:bodyPr wrap="square" rtlCol="0">
            <a:spAutoFit/>
          </a:bodyPr>
          <a:lstStyle/>
          <a:p>
            <a:r>
              <a:rPr lang="ro-RO" sz="4000" b="1" dirty="0">
                <a:latin typeface="Arial" charset="0"/>
                <a:ea typeface="Arial" charset="0"/>
                <a:cs typeface="Arial" charset="0"/>
              </a:rPr>
              <a:t>MATERIAL ŞI METODE</a:t>
            </a:r>
          </a:p>
          <a:p>
            <a:pPr algn="just"/>
            <a:r>
              <a:rPr lang="ro-RO" sz="3200" dirty="0">
                <a:latin typeface="Arial" charset="0"/>
                <a:ea typeface="Arial" charset="0"/>
                <a:cs typeface="Arial" charset="0"/>
              </a:rPr>
              <a:t>Studiul pune în lumină necesitatea individualizării mecanismului de transmitere a informației, prin adaptarea la condițiile specifice. </a:t>
            </a:r>
          </a:p>
          <a:p>
            <a:pPr algn="just"/>
            <a:r>
              <a:rPr lang="ro-RO" sz="3200" dirty="0">
                <a:latin typeface="Arial" charset="0"/>
                <a:ea typeface="Arial" charset="0"/>
                <a:cs typeface="Arial" charset="0"/>
              </a:rPr>
              <a:t>Ca parte integrantă pentru fundamentarea studiului privind selectarea celor mai eficiente canale de comunicare, a fost realizarea unui chestionar</a:t>
            </a:r>
            <a:r>
              <a:rPr lang="en-US" sz="3200" dirty="0">
                <a:latin typeface="Arial" charset="0"/>
                <a:ea typeface="Arial" charset="0"/>
                <a:cs typeface="Arial" charset="0"/>
              </a:rPr>
              <a:t> (</a:t>
            </a:r>
            <a:r>
              <a:rPr lang="en-US" sz="3200" u="sng" dirty="0">
                <a:solidFill>
                  <a:srgbClr val="0000FF"/>
                </a:solidFill>
                <a:latin typeface="Aptos" panose="020B0004020202020204" pitchFamily="34" charset="0"/>
                <a:ea typeface="Times New Roman" panose="02020603050405020304" pitchFamily="18" charset="0"/>
                <a:cs typeface="Aptos" panose="020B0004020202020204" pitchFamily="34" charset="0"/>
                <a:hlinkClick r:id="rId2"/>
              </a:rPr>
              <a:t>https://docs.google.com/forms/d/e/1FAIpQLScilaBDIlrUpOc-5C3aFeFX9W9fH7LzgYrqw0_y0wHdo5B1nA/viewform?usp=dialog</a:t>
            </a:r>
            <a:r>
              <a:rPr lang="en-US" sz="3200" u="sng" dirty="0">
                <a:solidFill>
                  <a:srgbClr val="0000FF"/>
                </a:solidFill>
                <a:latin typeface="Aptos" panose="020B0004020202020204" pitchFamily="34" charset="0"/>
                <a:ea typeface="Times New Roman" panose="02020603050405020304" pitchFamily="18" charset="0"/>
                <a:cs typeface="Aptos" panose="020B0004020202020204" pitchFamily="34" charset="0"/>
              </a:rPr>
              <a:t>)</a:t>
            </a:r>
            <a:r>
              <a:rPr lang="en-US" sz="3200" u="sng" dirty="0">
                <a:solidFill>
                  <a:srgbClr val="0000FF"/>
                </a:solidFill>
                <a:latin typeface="Aptos" panose="020B0004020202020204" pitchFamily="34" charset="0"/>
                <a:ea typeface="Calibri" panose="020F0502020204030204" pitchFamily="34" charset="0"/>
                <a:cs typeface="Aptos" panose="020B0004020202020204" pitchFamily="34" charset="0"/>
              </a:rPr>
              <a:t> </a:t>
            </a:r>
            <a:r>
              <a:rPr lang="ro-RO" sz="3200" dirty="0">
                <a:latin typeface="Arial" charset="0"/>
                <a:ea typeface="Arial" charset="0"/>
                <a:cs typeface="Arial" charset="0"/>
              </a:rPr>
              <a:t>care să ofere informații calitative, fiind adresat unui grup țintă format din fermieri, specialiști, cercetători, profesori, studenți și masteranzi din domeniul agricol. Întrebările au fost structurate în 3 părți pentru a putea cuprinde scopul și obiectivele studiului: profilul receptorului/destinatarul comunicării (genul, vârsta, zona de apartenență, nivelul de educație, de specializare, ocupație); scopul comunicării (informații </a:t>
            </a:r>
            <a:r>
              <a:rPr lang="ro-RO" sz="3200" dirty="0" err="1">
                <a:latin typeface="Arial" charset="0"/>
                <a:ea typeface="Arial" charset="0"/>
                <a:cs typeface="Arial" charset="0"/>
              </a:rPr>
              <a:t>tehnico</a:t>
            </a:r>
            <a:r>
              <a:rPr lang="ro-RO" sz="3200" dirty="0">
                <a:latin typeface="Arial" charset="0"/>
                <a:ea typeface="Arial" charset="0"/>
                <a:cs typeface="Arial" charset="0"/>
              </a:rPr>
              <a:t>-științifice, legislative și economice); selectarea canalelor de comunicare de către utilizatori.</a:t>
            </a:r>
          </a:p>
        </p:txBody>
      </p:sp>
      <p:sp>
        <p:nvSpPr>
          <p:cNvPr id="22" name="TextBox 21"/>
          <p:cNvSpPr txBox="1"/>
          <p:nvPr/>
        </p:nvSpPr>
        <p:spPr>
          <a:xfrm>
            <a:off x="1954076" y="18783664"/>
            <a:ext cx="28714660" cy="2123658"/>
          </a:xfrm>
          <a:prstGeom prst="rect">
            <a:avLst/>
          </a:prstGeom>
          <a:noFill/>
        </p:spPr>
        <p:txBody>
          <a:bodyPr wrap="square" rtlCol="0">
            <a:spAutoFit/>
          </a:bodyPr>
          <a:lstStyle/>
          <a:p>
            <a:r>
              <a:rPr lang="ro-RO" sz="3600" b="1" dirty="0">
                <a:latin typeface="Arial" charset="0"/>
                <a:ea typeface="Arial" charset="0"/>
                <a:cs typeface="Arial" charset="0"/>
              </a:rPr>
              <a:t>REZULTATE ȘI DISCUȚII</a:t>
            </a:r>
          </a:p>
          <a:p>
            <a:pPr algn="just"/>
            <a:r>
              <a:rPr lang="ro-RO" sz="3200" dirty="0">
                <a:latin typeface="Arial" charset="0"/>
                <a:ea typeface="Arial" charset="0"/>
                <a:cs typeface="Arial" charset="0"/>
              </a:rPr>
              <a:t>Publicul  (receptorul) din sistemele rurale este incredibil de divers. </a:t>
            </a:r>
          </a:p>
          <a:p>
            <a:pPr algn="just"/>
            <a:r>
              <a:rPr lang="ro-RO" sz="3200" dirty="0">
                <a:latin typeface="Arial" charset="0"/>
                <a:ea typeface="Arial" charset="0"/>
                <a:cs typeface="Arial" charset="0"/>
              </a:rPr>
              <a:t>Comunicăm diferit cu micii fermieri individuali,  asociațiile familiale, cei care activează  în  agroturism, cu  fermele  mijlocii,  mari  și foarte mari, cu  marii proprietari de terenuri, asociațiile de tip cooperatist.</a:t>
            </a:r>
          </a:p>
        </p:txBody>
      </p:sp>
      <p:sp>
        <p:nvSpPr>
          <p:cNvPr id="23" name="TextBox 22"/>
          <p:cNvSpPr txBox="1"/>
          <p:nvPr/>
        </p:nvSpPr>
        <p:spPr>
          <a:xfrm>
            <a:off x="2024743" y="35589798"/>
            <a:ext cx="28643993" cy="1692771"/>
          </a:xfrm>
          <a:prstGeom prst="rect">
            <a:avLst/>
          </a:prstGeom>
          <a:noFill/>
        </p:spPr>
        <p:txBody>
          <a:bodyPr wrap="square" rtlCol="0">
            <a:spAutoFit/>
          </a:bodyPr>
          <a:lstStyle/>
          <a:p>
            <a:r>
              <a:rPr lang="ro-RO" sz="4000" b="1" dirty="0">
                <a:latin typeface="Arial" charset="0"/>
                <a:ea typeface="Arial" charset="0"/>
                <a:cs typeface="Arial" charset="0"/>
              </a:rPr>
              <a:t>CONCLUZII</a:t>
            </a:r>
          </a:p>
          <a:p>
            <a:pPr algn="just"/>
            <a:r>
              <a:rPr lang="ro-RO" sz="3200" dirty="0">
                <a:latin typeface="Arial" charset="0"/>
                <a:ea typeface="Arial" charset="0"/>
                <a:cs typeface="Arial" charset="0"/>
              </a:rPr>
              <a:t>1. Comunicarea nu este un eveniment unic, ci un proces continuu, care trebuie adaptat mereu la realitatea specifică țării noastre.</a:t>
            </a:r>
          </a:p>
          <a:p>
            <a:pPr algn="just"/>
            <a:r>
              <a:rPr lang="ro-RO" sz="3200" dirty="0">
                <a:latin typeface="Arial" charset="0"/>
                <a:ea typeface="Arial" charset="0"/>
                <a:cs typeface="Arial" charset="0"/>
              </a:rPr>
              <a:t>2. Urmare a anchetelor prin intermediul chestionarului, subliniem necesitatea individualizării receptorului prin combinarea tradiționalului cu modernul. </a:t>
            </a:r>
          </a:p>
        </p:txBody>
      </p:sp>
      <p:cxnSp>
        <p:nvCxnSpPr>
          <p:cNvPr id="24" name="Straight Connector 23"/>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74336" y="1684421"/>
            <a:ext cx="21945600" cy="4708981"/>
          </a:xfrm>
          <a:prstGeom prst="rect">
            <a:avLst/>
          </a:prstGeom>
          <a:noFill/>
        </p:spPr>
        <p:txBody>
          <a:bodyPr wrap="square" rtlCol="0">
            <a:spAutoFit/>
          </a:bodyPr>
          <a:lstStyle/>
          <a:p>
            <a:pPr algn="ctr"/>
            <a:r>
              <a:rPr lang="ro-RO" sz="6000" b="1" dirty="0">
                <a:latin typeface="Arial Black" panose="020B0A04020102020204" pitchFamily="34" charset="0"/>
              </a:rPr>
              <a:t>Conferința anuală</a:t>
            </a:r>
            <a:endParaRPr lang="en-US" sz="6000" b="1" dirty="0">
              <a:latin typeface="Arial Black" panose="020B0A04020102020204" pitchFamily="34" charset="0"/>
            </a:endParaRPr>
          </a:p>
          <a:p>
            <a:pPr algn="ctr"/>
            <a:r>
              <a:rPr lang="en-US" sz="6000" b="1" dirty="0">
                <a:latin typeface="Arial Black" panose="020B0A04020102020204" pitchFamily="34" charset="0"/>
              </a:rPr>
              <a:t>"</a:t>
            </a:r>
            <a:r>
              <a:rPr lang="en-US" sz="6000" b="1" dirty="0" err="1">
                <a:latin typeface="Arial Black" panose="020B0A04020102020204" pitchFamily="34" charset="0"/>
              </a:rPr>
              <a:t>Realizări</a:t>
            </a:r>
            <a:r>
              <a:rPr lang="en-US" sz="6000" b="1" dirty="0">
                <a:latin typeface="Arial Black" panose="020B0A04020102020204" pitchFamily="34" charset="0"/>
              </a:rPr>
              <a:t> </a:t>
            </a:r>
            <a:r>
              <a:rPr lang="en-US" sz="6000" b="1" dirty="0" err="1">
                <a:latin typeface="Arial Black" panose="020B0A04020102020204" pitchFamily="34" charset="0"/>
              </a:rPr>
              <a:t>și</a:t>
            </a:r>
            <a:r>
              <a:rPr lang="en-US" sz="6000" b="1" dirty="0">
                <a:latin typeface="Arial Black" panose="020B0A04020102020204" pitchFamily="34" charset="0"/>
              </a:rPr>
              <a:t> perspective </a:t>
            </a:r>
            <a:r>
              <a:rPr lang="en-US" sz="6000" b="1" dirty="0" err="1">
                <a:latin typeface="Arial Black" panose="020B0A04020102020204" pitchFamily="34" charset="0"/>
              </a:rPr>
              <a:t>în</a:t>
            </a:r>
            <a:r>
              <a:rPr lang="en-US" sz="6000" b="1" dirty="0">
                <a:latin typeface="Arial Black" panose="020B0A04020102020204" pitchFamily="34" charset="0"/>
              </a:rPr>
              <a:t> </a:t>
            </a:r>
            <a:r>
              <a:rPr lang="en-US" sz="6000" b="1" dirty="0" err="1">
                <a:latin typeface="Arial Black" panose="020B0A04020102020204" pitchFamily="34" charset="0"/>
              </a:rPr>
              <a:t>cercetarea</a:t>
            </a:r>
            <a:r>
              <a:rPr lang="en-US" sz="6000" b="1" dirty="0">
                <a:latin typeface="Arial Black" panose="020B0A04020102020204" pitchFamily="34" charset="0"/>
              </a:rPr>
              <a:t> </a:t>
            </a:r>
            <a:r>
              <a:rPr lang="en-US" sz="6000" b="1" dirty="0" err="1">
                <a:latin typeface="Arial Black" panose="020B0A04020102020204" pitchFamily="34" charset="0"/>
              </a:rPr>
              <a:t>agricolă</a:t>
            </a:r>
            <a:r>
              <a:rPr lang="en-US" sz="6000" b="1" dirty="0">
                <a:latin typeface="Arial Black" panose="020B0A04020102020204" pitchFamily="34" charset="0"/>
              </a:rPr>
              <a:t> </a:t>
            </a:r>
          </a:p>
          <a:p>
            <a:pPr algn="ctr"/>
            <a:r>
              <a:rPr lang="en-US" sz="6000" b="1" dirty="0" err="1">
                <a:latin typeface="Arial Black" panose="020B0A04020102020204" pitchFamily="34" charset="0"/>
              </a:rPr>
              <a:t>și</a:t>
            </a:r>
            <a:r>
              <a:rPr lang="en-US" sz="6000" b="1" dirty="0">
                <a:latin typeface="Arial Black" panose="020B0A04020102020204" pitchFamily="34" charset="0"/>
              </a:rPr>
              <a:t> </a:t>
            </a:r>
            <a:r>
              <a:rPr lang="en-US" sz="6000" b="1" dirty="0" err="1">
                <a:latin typeface="Arial Black" panose="020B0A04020102020204" pitchFamily="34" charset="0"/>
              </a:rPr>
              <a:t>silvică</a:t>
            </a:r>
            <a:r>
              <a:rPr lang="en-US" sz="6000" b="1" dirty="0">
                <a:latin typeface="Arial Black" panose="020B0A04020102020204" pitchFamily="34" charset="0"/>
              </a:rPr>
              <a:t> </a:t>
            </a:r>
            <a:r>
              <a:rPr lang="en-US" sz="6000" b="1" dirty="0" err="1">
                <a:latin typeface="Arial Black" panose="020B0A04020102020204" pitchFamily="34" charset="0"/>
              </a:rPr>
              <a:t>românească</a:t>
            </a:r>
            <a:r>
              <a:rPr lang="en-US" sz="6000" b="1" dirty="0">
                <a:latin typeface="Arial Black" panose="020B0A04020102020204" pitchFamily="34" charset="0"/>
              </a:rPr>
              <a:t>”</a:t>
            </a:r>
          </a:p>
          <a:p>
            <a:pPr algn="ctr"/>
            <a:r>
              <a:rPr lang="en-US" sz="6000" b="1" dirty="0">
                <a:latin typeface="Arial Black" panose="020B0A04020102020204" pitchFamily="34" charset="0"/>
              </a:rPr>
              <a:t>Edi</a:t>
            </a:r>
            <a:r>
              <a:rPr lang="ro-RO" sz="6000" b="1" dirty="0" err="1">
                <a:latin typeface="Arial Black" panose="020B0A04020102020204" pitchFamily="34" charset="0"/>
              </a:rPr>
              <a:t>ția</a:t>
            </a:r>
            <a:r>
              <a:rPr lang="ro-RO" sz="6000" b="1" dirty="0">
                <a:latin typeface="Arial Black" panose="020B0A04020102020204" pitchFamily="34" charset="0"/>
              </a:rPr>
              <a:t> a V-a – 2</a:t>
            </a:r>
            <a:r>
              <a:rPr lang="en-US" sz="6000" b="1" dirty="0">
                <a:latin typeface="Arial Black" panose="020B0A04020102020204" pitchFamily="34" charset="0"/>
              </a:rPr>
              <a:t>8</a:t>
            </a:r>
            <a:r>
              <a:rPr lang="ro-RO" sz="6000" b="1" dirty="0">
                <a:latin typeface="Arial Black" panose="020B0A04020102020204" pitchFamily="34" charset="0"/>
              </a:rPr>
              <a:t> mai 2026</a:t>
            </a:r>
          </a:p>
          <a:p>
            <a:endParaRPr lang="en-US" sz="6000" dirty="0"/>
          </a:p>
        </p:txBody>
      </p:sp>
      <p:pic>
        <p:nvPicPr>
          <p:cNvPr id="26" name="Picture 25"/>
          <p:cNvPicPr/>
          <p:nvPr/>
        </p:nvPicPr>
        <p:blipFill>
          <a:blip r:embed="rId3">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pic>
        <p:nvPicPr>
          <p:cNvPr id="73" name="Picture 72">
            <a:extLst>
              <a:ext uri="{FF2B5EF4-FFF2-40B4-BE49-F238E27FC236}">
                <a16:creationId xmlns:a16="http://schemas.microsoft.com/office/drawing/2014/main" id="{977DF84E-6EFA-44B7-8468-996BDA875381}"/>
              </a:ext>
            </a:extLst>
          </p:cNvPr>
          <p:cNvPicPr>
            <a:picLocks noChangeAspect="1"/>
          </p:cNvPicPr>
          <p:nvPr/>
        </p:nvPicPr>
        <p:blipFill>
          <a:blip r:embed="rId4"/>
          <a:stretch>
            <a:fillRect/>
          </a:stretch>
        </p:blipFill>
        <p:spPr>
          <a:xfrm>
            <a:off x="4569685" y="21474002"/>
            <a:ext cx="22350251" cy="13547543"/>
          </a:xfrm>
          <a:prstGeom prst="rect">
            <a:avLst/>
          </a:prstGeom>
        </p:spPr>
      </p:pic>
    </p:spTree>
    <p:extLst>
      <p:ext uri="{BB962C8B-B14F-4D97-AF65-F5344CB8AC3E}">
        <p14:creationId xmlns:p14="http://schemas.microsoft.com/office/powerpoint/2010/main" val="1478231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91896" y="6550353"/>
            <a:ext cx="28776842" cy="2862322"/>
          </a:xfrm>
          <a:prstGeom prst="rect">
            <a:avLst/>
          </a:prstGeom>
          <a:noFill/>
        </p:spPr>
        <p:txBody>
          <a:bodyPr wrap="square" rtlCol="0">
            <a:spAutoFit/>
          </a:bodyPr>
          <a:lstStyle/>
          <a:p>
            <a:pPr algn="ctr"/>
            <a:r>
              <a:rPr lang="en-US" sz="6000" b="1" dirty="0">
                <a:latin typeface="Arial" charset="0"/>
                <a:ea typeface="Arial" charset="0"/>
                <a:cs typeface="Arial" charset="0"/>
              </a:rPr>
              <a:t>Correct access to information, through various communication channels –important step for the modernization, competitiveness and sustainability of agriculture</a:t>
            </a:r>
            <a:endParaRPr lang="en-US" sz="6000" b="1" dirty="0">
              <a:solidFill>
                <a:srgbClr val="FF0000"/>
              </a:solidFill>
              <a:latin typeface="Arial" charset="0"/>
              <a:ea typeface="Arial" charset="0"/>
              <a:cs typeface="Arial" charset="0"/>
            </a:endParaRPr>
          </a:p>
        </p:txBody>
      </p:sp>
      <p:sp>
        <p:nvSpPr>
          <p:cNvPr id="19" name="TextBox 18"/>
          <p:cNvSpPr txBox="1"/>
          <p:nvPr/>
        </p:nvSpPr>
        <p:spPr>
          <a:xfrm>
            <a:off x="2309539" y="10057785"/>
            <a:ext cx="28359197" cy="646331"/>
          </a:xfrm>
          <a:prstGeom prst="rect">
            <a:avLst/>
          </a:prstGeom>
          <a:noFill/>
        </p:spPr>
        <p:txBody>
          <a:bodyPr wrap="square" rtlCol="0">
            <a:spAutoFit/>
          </a:bodyPr>
          <a:lstStyle/>
          <a:p>
            <a:pPr algn="r"/>
            <a:r>
              <a:rPr lang="en-US" sz="3600" b="1" dirty="0">
                <a:latin typeface="Arial" charset="0"/>
                <a:ea typeface="Arial" charset="0"/>
                <a:cs typeface="Arial" charset="0"/>
              </a:rPr>
              <a:t>PETCULESCU Nicole Livia, ZAHARIA Cristina </a:t>
            </a:r>
            <a:r>
              <a:rPr lang="en-US" sz="3600" b="1" dirty="0" err="1">
                <a:latin typeface="Arial" charset="0"/>
                <a:ea typeface="Arial" charset="0"/>
                <a:cs typeface="Arial" charset="0"/>
              </a:rPr>
              <a:t>Ștefania</a:t>
            </a:r>
            <a:r>
              <a:rPr lang="en-US" sz="3600" b="1" dirty="0">
                <a:latin typeface="Arial" charset="0"/>
                <a:ea typeface="Arial" charset="0"/>
                <a:cs typeface="Arial" charset="0"/>
              </a:rPr>
              <a:t>, VINTILĂ Mihai</a:t>
            </a:r>
            <a:endParaRPr lang="ro-RO" sz="3600" b="1" i="1" dirty="0">
              <a:latin typeface="Arial" charset="0"/>
              <a:ea typeface="Arial" charset="0"/>
              <a:cs typeface="Arial" charset="0"/>
            </a:endParaRPr>
          </a:p>
        </p:txBody>
      </p:sp>
      <p:sp>
        <p:nvSpPr>
          <p:cNvPr id="20" name="TextBox 19"/>
          <p:cNvSpPr txBox="1"/>
          <p:nvPr/>
        </p:nvSpPr>
        <p:spPr>
          <a:xfrm>
            <a:off x="1954076" y="10830347"/>
            <a:ext cx="28776842" cy="3662541"/>
          </a:xfrm>
          <a:prstGeom prst="rect">
            <a:avLst/>
          </a:prstGeom>
          <a:noFill/>
        </p:spPr>
        <p:txBody>
          <a:bodyPr wrap="square" rtlCol="0">
            <a:spAutoFit/>
          </a:bodyPr>
          <a:lstStyle/>
          <a:p>
            <a:r>
              <a:rPr lang="en-US" sz="4000" b="1" dirty="0">
                <a:latin typeface="Arial" charset="0"/>
                <a:ea typeface="Arial" charset="0"/>
                <a:cs typeface="Arial" charset="0"/>
              </a:rPr>
              <a:t>INTRODUCTION</a:t>
            </a:r>
          </a:p>
          <a:p>
            <a:pPr algn="just"/>
            <a:r>
              <a:rPr lang="en-US" sz="3200" dirty="0">
                <a:latin typeface="Arial" charset="0"/>
                <a:ea typeface="Arial" charset="0"/>
                <a:cs typeface="Arial" charset="0"/>
              </a:rPr>
              <a:t>In the current geopolitical context, taking into account climate change, but also the rapid progress of research, innovation and technology in agriculture and food, rapid and continuous access to updated information for those working in the field becomes fundamental. Relevant information, accessible and easy to integrate into the daily activity of farmers, the transmission channel, which ensures the distribution of information, becomes a vector that contributes significantly to the development of rural areas. Correct access to information, through the most varied communication channels (oral, written, mass media, digital technology, smart phone, direct interaction) supports the modernization, competitiveness and sustainability of agriculture. In this regard, there is a need to study the communication channels and their selection criteria by users in the agricultural field, on a case-by-case basis.</a:t>
            </a:r>
          </a:p>
        </p:txBody>
      </p:sp>
      <p:sp>
        <p:nvSpPr>
          <p:cNvPr id="21" name="TextBox 20"/>
          <p:cNvSpPr txBox="1"/>
          <p:nvPr/>
        </p:nvSpPr>
        <p:spPr>
          <a:xfrm>
            <a:off x="2034293" y="15297263"/>
            <a:ext cx="28776842" cy="3722523"/>
          </a:xfrm>
          <a:prstGeom prst="rect">
            <a:avLst/>
          </a:prstGeom>
          <a:noFill/>
        </p:spPr>
        <p:txBody>
          <a:bodyPr wrap="square" rtlCol="0">
            <a:spAutoFit/>
          </a:bodyPr>
          <a:lstStyle/>
          <a:p>
            <a:r>
              <a:rPr lang="ro-RO" sz="4000" b="1" dirty="0">
                <a:latin typeface="Arial" charset="0"/>
                <a:ea typeface="Arial" charset="0"/>
                <a:cs typeface="Arial" charset="0"/>
              </a:rPr>
              <a:t>MATERIAL </a:t>
            </a:r>
            <a:r>
              <a:rPr lang="en-US" sz="4000" b="1" dirty="0">
                <a:latin typeface="Arial" charset="0"/>
                <a:ea typeface="Arial" charset="0"/>
                <a:cs typeface="Arial" charset="0"/>
              </a:rPr>
              <a:t>AND</a:t>
            </a:r>
            <a:r>
              <a:rPr lang="ro-RO" sz="4000" b="1" dirty="0">
                <a:latin typeface="Arial" charset="0"/>
                <a:ea typeface="Arial" charset="0"/>
                <a:cs typeface="Arial" charset="0"/>
              </a:rPr>
              <a:t> MET</a:t>
            </a:r>
            <a:r>
              <a:rPr lang="en-US" sz="4000" b="1" dirty="0">
                <a:latin typeface="Arial" charset="0"/>
                <a:ea typeface="Arial" charset="0"/>
                <a:cs typeface="Arial" charset="0"/>
              </a:rPr>
              <a:t>HODS</a:t>
            </a:r>
            <a:endParaRPr lang="ro-RO" sz="4000" b="1" dirty="0">
              <a:latin typeface="Arial" charset="0"/>
              <a:ea typeface="Arial" charset="0"/>
              <a:cs typeface="Arial" charset="0"/>
            </a:endParaRPr>
          </a:p>
          <a:p>
            <a:pPr algn="just"/>
            <a:r>
              <a:rPr lang="en-US" sz="3200" dirty="0">
                <a:latin typeface="Arial" charset="0"/>
                <a:ea typeface="Arial" charset="0"/>
                <a:cs typeface="Arial" charset="0"/>
              </a:rPr>
              <a:t>The study highlights the need to individualize the mechanism for transmitting information, by adapting to specific conditions. As an integral part of the study on the selection of the most effective communication channels, a questionnaire was developed (https://docs.google.com/forms/d/e/1FAIpQLScilaBDIlrUpOc-5C3aFeFX9W9fH7LzgYrqw0_y0wHdo5B1nA/viewform?usp=dialog) to provide qualitative information, being addressed to a target group consisting of farmers, specialists, researchers, teachers, students and master's students in the agricultural field. The questions were structured in 3 parts in order to encompass the purpose and objectives of the study: the profile of the receiver/recipient of the communication (gender, age, area of ​​​​affiliation, level of education, specialization, occupation); the purpose of communication (technical-scientific, legislative and economic information); the selection of communication channels by users.</a:t>
            </a:r>
          </a:p>
        </p:txBody>
      </p:sp>
      <p:sp>
        <p:nvSpPr>
          <p:cNvPr id="22" name="TextBox 21"/>
          <p:cNvSpPr txBox="1"/>
          <p:nvPr/>
        </p:nvSpPr>
        <p:spPr>
          <a:xfrm>
            <a:off x="2131807" y="19824161"/>
            <a:ext cx="28714660" cy="1692771"/>
          </a:xfrm>
          <a:prstGeom prst="rect">
            <a:avLst/>
          </a:prstGeom>
          <a:noFill/>
        </p:spPr>
        <p:txBody>
          <a:bodyPr wrap="square" rtlCol="0">
            <a:spAutoFit/>
          </a:bodyPr>
          <a:lstStyle/>
          <a:p>
            <a:pPr algn="just"/>
            <a:r>
              <a:rPr lang="en-US" sz="4000" b="1" dirty="0">
                <a:latin typeface="Arial" charset="0"/>
                <a:ea typeface="Arial" charset="0"/>
                <a:cs typeface="Arial" charset="0"/>
              </a:rPr>
              <a:t>RESULTS AND DISCUSSIONS</a:t>
            </a:r>
          </a:p>
          <a:p>
            <a:pPr algn="just"/>
            <a:r>
              <a:rPr lang="en-US" sz="3200" dirty="0">
                <a:latin typeface="Arial" charset="0"/>
                <a:ea typeface="Arial" charset="0"/>
                <a:cs typeface="Arial" charset="0"/>
              </a:rPr>
              <a:t>The audience (receiver) in rural systems is incredibly diverse. We communicate differently with small individual farmers, family associations, those active in agritourism, with medium, large and very large farms, with landowners, cooperative associations</a:t>
            </a:r>
            <a:r>
              <a:rPr lang="en-US" sz="3200" b="1" dirty="0">
                <a:latin typeface="Arial" charset="0"/>
                <a:ea typeface="Arial" charset="0"/>
                <a:cs typeface="Arial" charset="0"/>
              </a:rPr>
              <a:t>.</a:t>
            </a:r>
            <a:endParaRPr lang="ro-RO" sz="3200" dirty="0">
              <a:latin typeface="Arial" charset="0"/>
              <a:ea typeface="Arial" charset="0"/>
              <a:cs typeface="Arial" charset="0"/>
            </a:endParaRPr>
          </a:p>
        </p:txBody>
      </p:sp>
      <p:sp>
        <p:nvSpPr>
          <p:cNvPr id="23" name="TextBox 22"/>
          <p:cNvSpPr txBox="1"/>
          <p:nvPr/>
        </p:nvSpPr>
        <p:spPr>
          <a:xfrm>
            <a:off x="2309541" y="35589798"/>
            <a:ext cx="28501594" cy="1815882"/>
          </a:xfrm>
          <a:prstGeom prst="rect">
            <a:avLst/>
          </a:prstGeom>
          <a:noFill/>
        </p:spPr>
        <p:txBody>
          <a:bodyPr wrap="square" rtlCol="0">
            <a:spAutoFit/>
          </a:bodyPr>
          <a:lstStyle/>
          <a:p>
            <a:r>
              <a:rPr lang="en-US" sz="4000" b="1" dirty="0">
                <a:latin typeface="Arial" charset="0"/>
                <a:ea typeface="Arial" charset="0"/>
                <a:cs typeface="Arial" charset="0"/>
              </a:rPr>
              <a:t>CONCLUSIONS</a:t>
            </a:r>
          </a:p>
          <a:p>
            <a:r>
              <a:rPr lang="en-US" sz="3200" dirty="0">
                <a:latin typeface="Arial" charset="0"/>
                <a:ea typeface="Arial" charset="0"/>
                <a:cs typeface="Arial" charset="0"/>
              </a:rPr>
              <a:t>1.</a:t>
            </a:r>
            <a:r>
              <a:rPr lang="en-US" sz="4000" b="1" dirty="0">
                <a:latin typeface="Arial" charset="0"/>
                <a:ea typeface="Arial" charset="0"/>
                <a:cs typeface="Arial" charset="0"/>
              </a:rPr>
              <a:t> </a:t>
            </a:r>
            <a:r>
              <a:rPr lang="en-US" sz="3200" dirty="0">
                <a:latin typeface="Arial" charset="0"/>
                <a:ea typeface="Arial" charset="0"/>
                <a:cs typeface="Arial" charset="0"/>
              </a:rPr>
              <a:t>Communication is not a unique event, but a continuous process, which must always be adapted to the specific reality of our country.</a:t>
            </a:r>
          </a:p>
          <a:p>
            <a:r>
              <a:rPr lang="en-US" sz="3200" dirty="0">
                <a:latin typeface="Arial" charset="0"/>
                <a:ea typeface="Arial" charset="0"/>
                <a:cs typeface="Arial" charset="0"/>
              </a:rPr>
              <a:t>2. Following the surveys through the questionnaire, we emphasize the need to individualize the receiver by combining the traditional with the modern.</a:t>
            </a:r>
            <a:endParaRPr lang="ro-RO" sz="3200" dirty="0">
              <a:latin typeface="Arial" charset="0"/>
              <a:ea typeface="Arial" charset="0"/>
              <a:cs typeface="Arial" charset="0"/>
            </a:endParaRPr>
          </a:p>
        </p:txBody>
      </p:sp>
      <p:cxnSp>
        <p:nvCxnSpPr>
          <p:cNvPr id="24" name="Straight Connector 23"/>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74336" y="1684421"/>
            <a:ext cx="21945600" cy="3785652"/>
          </a:xfrm>
          <a:prstGeom prst="rect">
            <a:avLst/>
          </a:prstGeom>
          <a:noFill/>
        </p:spPr>
        <p:txBody>
          <a:bodyPr wrap="square" rtlCol="0">
            <a:spAutoFit/>
          </a:bodyPr>
          <a:lstStyle/>
          <a:p>
            <a:pPr algn="ctr"/>
            <a:r>
              <a:rPr lang="en-US" sz="6000" b="1" dirty="0">
                <a:latin typeface="Arial Black" panose="020B0A04020102020204" pitchFamily="34" charset="0"/>
              </a:rPr>
              <a:t>Annual Conference</a:t>
            </a:r>
          </a:p>
          <a:p>
            <a:pPr algn="ctr"/>
            <a:r>
              <a:rPr lang="en-US" sz="6000" b="1" dirty="0">
                <a:latin typeface="Arial Black" panose="020B0A04020102020204" pitchFamily="34" charset="0"/>
              </a:rPr>
              <a:t>"Achievements and Perspectives in Romanian Agricultural and Forestry Research"</a:t>
            </a:r>
          </a:p>
          <a:p>
            <a:pPr algn="ctr"/>
            <a:r>
              <a:rPr lang="en-US" sz="6000" b="1">
                <a:latin typeface="Arial Black" panose="020B0A04020102020204" pitchFamily="34" charset="0"/>
              </a:rPr>
              <a:t>5th Edition – May 28, 2026</a:t>
            </a:r>
            <a:endParaRPr lang="en-US" sz="6000" dirty="0"/>
          </a:p>
        </p:txBody>
      </p:sp>
      <p:pic>
        <p:nvPicPr>
          <p:cNvPr id="26" name="Picture 25"/>
          <p:cNvPicPr/>
          <p:nvPr/>
        </p:nvPicPr>
        <p:blipFill>
          <a:blip r:embed="rId2">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pic>
        <p:nvPicPr>
          <p:cNvPr id="2" name="Picture 1">
            <a:extLst>
              <a:ext uri="{FF2B5EF4-FFF2-40B4-BE49-F238E27FC236}">
                <a16:creationId xmlns:a16="http://schemas.microsoft.com/office/drawing/2014/main" id="{41BDDE0D-E641-40BB-8F76-635E71B8FBB6}"/>
              </a:ext>
            </a:extLst>
          </p:cNvPr>
          <p:cNvPicPr>
            <a:picLocks noChangeAspect="1"/>
          </p:cNvPicPr>
          <p:nvPr/>
        </p:nvPicPr>
        <p:blipFill>
          <a:blip r:embed="rId3"/>
          <a:stretch>
            <a:fillRect/>
          </a:stretch>
        </p:blipFill>
        <p:spPr>
          <a:xfrm>
            <a:off x="6787822" y="22342403"/>
            <a:ext cx="18318628" cy="12421924"/>
          </a:xfrm>
          <a:prstGeom prst="rect">
            <a:avLst/>
          </a:prstGeom>
        </p:spPr>
      </p:pic>
    </p:spTree>
    <p:extLst>
      <p:ext uri="{BB962C8B-B14F-4D97-AF65-F5344CB8AC3E}">
        <p14:creationId xmlns:p14="http://schemas.microsoft.com/office/powerpoint/2010/main" val="33379935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1131</TotalTime>
  <Words>912</Words>
  <Application>Microsoft Office PowerPoint</Application>
  <PresentationFormat>Custom</PresentationFormat>
  <Paragraphs>31</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Aptos</vt:lpstr>
      <vt:lpstr>Arial</vt:lpstr>
      <vt:lpstr>Arial Black</vt:lpstr>
      <vt:lpstr>Calibri</vt:lpstr>
      <vt:lpstr>Calibri Light</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Cristina Zaharia | ASAS</cp:lastModifiedBy>
  <cp:revision>165</cp:revision>
  <cp:lastPrinted>2020-03-30T08:43:16Z</cp:lastPrinted>
  <dcterms:created xsi:type="dcterms:W3CDTF">2015-08-26T05:25:30Z</dcterms:created>
  <dcterms:modified xsi:type="dcterms:W3CDTF">2026-05-19T06:40:29Z</dcterms:modified>
</cp:coreProperties>
</file>